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0" r:id="rId2"/>
    <p:sldId id="281" r:id="rId3"/>
    <p:sldId id="263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6" r:id="rId12"/>
    <p:sldId id="272" r:id="rId13"/>
    <p:sldId id="273" r:id="rId14"/>
    <p:sldId id="278" r:id="rId15"/>
    <p:sldId id="282" r:id="rId16"/>
    <p:sldId id="274" r:id="rId17"/>
    <p:sldId id="275" r:id="rId18"/>
    <p:sldId id="277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3152"/>
    <a:srgbClr val="5C568C"/>
    <a:srgbClr val="654C96"/>
    <a:srgbClr val="6145B1"/>
    <a:srgbClr val="5E5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190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9F4-6C3B-4772-8013-02AC1059BEBD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C3FD3-17AF-416B-99C3-63EBDDB7C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40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8479C-01E7-4C1D-882F-0F728F7A6795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B5652-A87B-4E9A-AE13-0C0390896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29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http://www.pwc.com/gx/en/ceo-survey/2014/key-findings/transformation/index.jhtml</a:t>
            </a:r>
          </a:p>
          <a:p>
            <a:endParaRPr lang="en-US" dirty="0" smtClean="0"/>
          </a:p>
          <a:p>
            <a:r>
              <a:rPr lang="en-US" b="1" dirty="0" smtClean="0"/>
              <a:t>Changing demographic trends are creating one of the biggest challenges for CEOs today: finding and securing the workforce of tomorrow.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Different population growth rates in different countries – as well as rapid urbanization - are leading to a massive redistribution of the working-age population. And issues like rising labor costs in emerging economies and technological advances - which make it both easier and harder to find skilled workers – are further complicating the picture. Half of CEOs want to hire more people this year, but nearly two-thirds are worried about finding the right skills.</a:t>
            </a:r>
          </a:p>
          <a:p>
            <a:r>
              <a:rPr lang="en-US" b="1" dirty="0" smtClean="0"/>
              <a:t>So what are CEOs doing?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686B4-1622-4C6F-B1A4-698DCD7CF9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52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2D72D-2A38-EE4F-83F4-A29E390FD5E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04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http://www.pwc.com/gx/en/ceo-survey/2014/key-findings/transformation/index.jhtml</a:t>
            </a:r>
          </a:p>
          <a:p>
            <a:endParaRPr lang="en-US" dirty="0" smtClean="0"/>
          </a:p>
          <a:p>
            <a:r>
              <a:rPr lang="en-US" b="1" dirty="0" smtClean="0"/>
              <a:t>Changing demographic trends are creating one of the biggest challenges for CEOs today: finding and securing the workforce of tomorrow.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Different population growth rates in different countries – as well as rapid urbanization - are leading to a massive redistribution of the working-age population. And issues like rising labor costs in emerging economies and technological advances - which make it both easier and harder to find skilled workers – are further complicating the picture. Half of CEOs want to hire more people this year, but nearly two-thirds are worried about finding the right skills.</a:t>
            </a:r>
          </a:p>
          <a:p>
            <a:r>
              <a:rPr lang="en-US" b="1" dirty="0" smtClean="0"/>
              <a:t>So what are CEOs doing?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686B4-1622-4C6F-B1A4-698DCD7CF9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19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2D72D-2A38-EE4F-83F4-A29E390FD5E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04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2D72D-2A38-EE4F-83F4-A29E390FD5E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04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686B4-1622-4C6F-B1A4-698DCD7CF9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35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http://www.pwc.com/gx/en/ceo-survey/2014/key-findings/transformation/index.jhtml</a:t>
            </a:r>
          </a:p>
          <a:p>
            <a:endParaRPr lang="en-US" dirty="0" smtClean="0"/>
          </a:p>
          <a:p>
            <a:r>
              <a:rPr lang="en-US" b="1" dirty="0" smtClean="0"/>
              <a:t>Changing demographic trends are creating one of the biggest challenges for CEOs today: finding and securing the workforce of tomorrow.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Different population growth rates in different countries – as well as rapid urbanization - are leading to a massive redistribution of the working-age population. And issues like rising labor costs in emerging economies and technological advances - which make it both easier and harder to find skilled workers – are further complicating the picture. Half of CEOs want to hire more people this year, but nearly two-thirds are worried about finding the right skills.</a:t>
            </a:r>
          </a:p>
          <a:p>
            <a:r>
              <a:rPr lang="en-US" b="1" dirty="0" smtClean="0"/>
              <a:t>So what are CEOs doing?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686B4-1622-4C6F-B1A4-698DCD7CF9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91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686B4-1622-4C6F-B1A4-698DCD7CF9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91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A5F2E-0E78-4D3F-A7CD-0406280E91A5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603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full 93% </a:t>
            </a:r>
            <a:r>
              <a:rPr lang="en-US" dirty="0" smtClean="0"/>
              <a:t>of</a:t>
            </a:r>
            <a:r>
              <a:rPr lang="en-US" baseline="0" dirty="0" smtClean="0"/>
              <a:t> CEOs </a:t>
            </a:r>
            <a:r>
              <a:rPr lang="en-US" dirty="0" smtClean="0"/>
              <a:t>knowledge </a:t>
            </a:r>
            <a:r>
              <a:rPr lang="en-US" dirty="0"/>
              <a:t>the need to change their talent strategies - though less than a third have acted on their plans. Following the talent to different countries is an obvious solution, but leading companies are also finding better ways to tap into under-utilized sources like the female labor force and older workers, as well as resources outside the employed workforce.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More </a:t>
            </a:r>
            <a:r>
              <a:rPr lang="en-US" dirty="0"/>
              <a:t>than 80% of CEOs are planning or making changes to their organizational structure, and they’re also changing how they engage with employees, particularly younger workers. And, while 41% of CEOs think creating a skilled workforce should be a government priority, nearly two-thirds have tasked their own companies to do so.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2D72D-2A38-EE4F-83F4-A29E390FD5E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04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2D72D-2A38-EE4F-83F4-A29E390FD5E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04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2D72D-2A38-EE4F-83F4-A29E390FD5E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04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2D72D-2A38-EE4F-83F4-A29E390FD5E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04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2D72D-2A38-EE4F-83F4-A29E390FD5E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04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25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3E63-A7F6-4C47-BD47-A0F51A6FCD6D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4F54-F18B-459D-AA9B-7864C6B1F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2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3E63-A7F6-4C47-BD47-A0F51A6FCD6D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4F54-F18B-459D-AA9B-7864C6B1F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16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3E63-A7F6-4C47-BD47-A0F51A6FCD6D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4F54-F18B-459D-AA9B-7864C6B1F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89" y="5572229"/>
            <a:ext cx="1847619" cy="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7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3E63-A7F6-4C47-BD47-A0F51A6FCD6D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4F54-F18B-459D-AA9B-7864C6B1F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0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3E63-A7F6-4C47-BD47-A0F51A6FCD6D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4F54-F18B-459D-AA9B-7864C6B1F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88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3E63-A7F6-4C47-BD47-A0F51A6FCD6D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4F54-F18B-459D-AA9B-7864C6B1F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0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3E63-A7F6-4C47-BD47-A0F51A6FCD6D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4F54-F18B-459D-AA9B-7864C6B1F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0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3E63-A7F6-4C47-BD47-A0F51A6FCD6D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4F54-F18B-459D-AA9B-7864C6B1F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5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3E63-A7F6-4C47-BD47-A0F51A6FCD6D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4F54-F18B-459D-AA9B-7864C6B1F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6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3E63-A7F6-4C47-BD47-A0F51A6FCD6D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4F54-F18B-459D-AA9B-7864C6B1F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30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13E63-A7F6-4C47-BD47-A0F51A6FCD6D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64F54-F18B-459D-AA9B-7864C6B1F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0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ERC_logo2007_CP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2" t="78933"/>
          <a:stretch/>
        </p:blipFill>
        <p:spPr>
          <a:xfrm>
            <a:off x="111456" y="5090497"/>
            <a:ext cx="2935964" cy="7142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7"/>
            <a:ext cx="2900880" cy="11780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89" y="5572229"/>
            <a:ext cx="1847619" cy="828571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247135" y="5795902"/>
            <a:ext cx="8896864" cy="805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b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Peggy Smith, SCRP, SGMS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Worldwide ERC</a:t>
            </a:r>
            <a:r>
              <a:rPr lang="en-US" sz="1800" b="1" baseline="3000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®</a:t>
            </a:r>
            <a:r>
              <a:rPr lang="en-US" sz="1800" b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President &amp; CEO</a:t>
            </a:r>
            <a:r>
              <a:rPr lang="en-US" sz="180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Purple vector circles graphics globe glare illumination wallpap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02" b="5418"/>
          <a:stretch/>
        </p:blipFill>
        <p:spPr bwMode="auto">
          <a:xfrm>
            <a:off x="-1" y="1787612"/>
            <a:ext cx="9144000" cy="340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-1" y="1787612"/>
            <a:ext cx="9143999" cy="3408219"/>
          </a:xfrm>
          <a:prstGeom prst="rect">
            <a:avLst/>
          </a:prstGeom>
          <a:solidFill>
            <a:srgbClr val="40315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787612"/>
            <a:ext cx="908858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cs typeface="Helvetica"/>
              </a:rPr>
              <a:t>Managing Talent Management: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cs typeface="Helvetica"/>
              </a:rPr>
              <a:t>What’s Up with That?</a:t>
            </a:r>
          </a:p>
          <a:p>
            <a:pPr algn="ctr"/>
            <a:r>
              <a:rPr 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cs typeface="Helvetica"/>
              </a:rPr>
              <a:t>Trends and Industry Update </a:t>
            </a:r>
            <a:endParaRPr lang="en-US" sz="2000" b="1" dirty="0">
              <a:solidFill>
                <a:schemeClr val="accent4">
                  <a:lumMod val="20000"/>
                  <a:lumOff val="80000"/>
                </a:schemeClr>
              </a:solidFill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92082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21097" y="381000"/>
            <a:ext cx="9165097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21097" y="1066801"/>
            <a:ext cx="9165094" cy="5791200"/>
          </a:xfrm>
          <a:prstGeom prst="rect">
            <a:avLst/>
          </a:prstGeom>
          <a:solidFill>
            <a:srgbClr val="5C5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MaturityModel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88" y="1841304"/>
            <a:ext cx="8427956" cy="488969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63753" y="6438024"/>
            <a:ext cx="3245614" cy="255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Source: Bersin &amp; Associates</a:t>
            </a:r>
            <a:endParaRPr lang="en-US" sz="1000" dirty="0"/>
          </a:p>
        </p:txBody>
      </p:sp>
      <p:sp>
        <p:nvSpPr>
          <p:cNvPr id="23" name="Oval 22"/>
          <p:cNvSpPr/>
          <p:nvPr/>
        </p:nvSpPr>
        <p:spPr bwMode="auto">
          <a:xfrm>
            <a:off x="8045920" y="4419003"/>
            <a:ext cx="810933" cy="803682"/>
          </a:xfrm>
          <a:prstGeom prst="ellipse">
            <a:avLst/>
          </a:prstGeom>
          <a:solidFill>
            <a:srgbClr val="E2792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marL="342900" indent="-342900">
              <a:defRPr/>
            </a:pPr>
            <a:endParaRPr lang="en-US" sz="1200" dirty="0"/>
          </a:p>
        </p:txBody>
      </p:sp>
      <p:sp>
        <p:nvSpPr>
          <p:cNvPr id="25" name="Rectangle 41"/>
          <p:cNvSpPr>
            <a:spLocks noChangeArrowheads="1"/>
          </p:cNvSpPr>
          <p:nvPr/>
        </p:nvSpPr>
        <p:spPr bwMode="auto">
          <a:xfrm>
            <a:off x="8118405" y="4586103"/>
            <a:ext cx="962984" cy="41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n-US" sz="2000" b="1" dirty="0" smtClean="0">
                <a:solidFill>
                  <a:schemeClr val="bg1"/>
                </a:solidFill>
              </a:rPr>
              <a:t>45%</a:t>
            </a:r>
            <a:endParaRPr lang="en-US" sz="2000" b="1" dirty="0"/>
          </a:p>
        </p:txBody>
      </p:sp>
      <p:sp>
        <p:nvSpPr>
          <p:cNvPr id="26" name="Oval 25"/>
          <p:cNvSpPr/>
          <p:nvPr/>
        </p:nvSpPr>
        <p:spPr bwMode="auto">
          <a:xfrm>
            <a:off x="8022567" y="5389324"/>
            <a:ext cx="810933" cy="80368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4"/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marL="342900" indent="-342900">
              <a:defRPr/>
            </a:pPr>
            <a:endParaRPr lang="en-US" sz="1200" dirty="0"/>
          </a:p>
        </p:txBody>
      </p:sp>
      <p:sp>
        <p:nvSpPr>
          <p:cNvPr id="27" name="Rectangle 41"/>
          <p:cNvSpPr>
            <a:spLocks noChangeArrowheads="1"/>
          </p:cNvSpPr>
          <p:nvPr/>
        </p:nvSpPr>
        <p:spPr bwMode="auto">
          <a:xfrm>
            <a:off x="8095052" y="5556424"/>
            <a:ext cx="962984" cy="41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n-US" sz="2000" b="1" dirty="0" smtClean="0">
                <a:solidFill>
                  <a:schemeClr val="bg1"/>
                </a:solidFill>
              </a:rPr>
              <a:t>28%</a:t>
            </a:r>
            <a:endParaRPr lang="en-US" sz="2000" b="1" dirty="0"/>
          </a:p>
        </p:txBody>
      </p:sp>
      <p:sp>
        <p:nvSpPr>
          <p:cNvPr id="28" name="Oval 27"/>
          <p:cNvSpPr/>
          <p:nvPr/>
        </p:nvSpPr>
        <p:spPr bwMode="auto">
          <a:xfrm>
            <a:off x="8041548" y="3400181"/>
            <a:ext cx="810933" cy="803682"/>
          </a:xfrm>
          <a:prstGeom prst="ellipse">
            <a:avLst/>
          </a:prstGeom>
          <a:solidFill>
            <a:srgbClr val="5B7BA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marL="342900" indent="-342900">
              <a:defRPr/>
            </a:pPr>
            <a:endParaRPr lang="en-US" sz="1200" dirty="0"/>
          </a:p>
        </p:txBody>
      </p:sp>
      <p:sp>
        <p:nvSpPr>
          <p:cNvPr id="29" name="Rectangle 41"/>
          <p:cNvSpPr>
            <a:spLocks noChangeArrowheads="1"/>
          </p:cNvSpPr>
          <p:nvPr/>
        </p:nvSpPr>
        <p:spPr bwMode="auto">
          <a:xfrm>
            <a:off x="8114033" y="3567281"/>
            <a:ext cx="962984" cy="41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n-US" sz="2000" b="1" dirty="0" smtClean="0">
                <a:solidFill>
                  <a:schemeClr val="bg1"/>
                </a:solidFill>
              </a:rPr>
              <a:t>20%</a:t>
            </a:r>
            <a:endParaRPr lang="en-US" sz="2000" b="1" dirty="0"/>
          </a:p>
        </p:txBody>
      </p:sp>
      <p:sp>
        <p:nvSpPr>
          <p:cNvPr id="30" name="Oval 29"/>
          <p:cNvSpPr/>
          <p:nvPr/>
        </p:nvSpPr>
        <p:spPr bwMode="auto">
          <a:xfrm>
            <a:off x="8052087" y="2409580"/>
            <a:ext cx="810933" cy="803682"/>
          </a:xfrm>
          <a:prstGeom prst="ellipse">
            <a:avLst/>
          </a:prstGeom>
          <a:solidFill>
            <a:srgbClr val="93AE4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marL="342900" indent="-342900">
              <a:defRPr/>
            </a:pPr>
            <a:endParaRPr lang="en-US" sz="1200" dirty="0"/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8181016" y="2590791"/>
            <a:ext cx="962984" cy="41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n-US" sz="2000" b="1" dirty="0">
                <a:solidFill>
                  <a:schemeClr val="bg1"/>
                </a:solidFill>
              </a:rPr>
              <a:t>7</a:t>
            </a:r>
            <a:r>
              <a:rPr lang="en-US" sz="2000" b="1" dirty="0" smtClean="0">
                <a:solidFill>
                  <a:schemeClr val="bg1"/>
                </a:solidFill>
              </a:rPr>
              <a:t>%</a:t>
            </a:r>
            <a:endParaRPr lang="en-US" sz="2000" b="1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18694" y="233547"/>
            <a:ext cx="8372344" cy="980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Calibri" panose="020F0502020204030204" pitchFamily="34" charset="0"/>
              </a:rPr>
              <a:t>Talent Management Maturity Model</a:t>
            </a:r>
            <a:endParaRPr lang="en-US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247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1097" y="0"/>
            <a:ext cx="9165094" cy="6858001"/>
          </a:xfrm>
          <a:prstGeom prst="rect">
            <a:avLst/>
          </a:prstGeom>
          <a:solidFill>
            <a:srgbClr val="5C5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4559300" cy="683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xplosion 1 4"/>
          <p:cNvSpPr/>
          <p:nvPr/>
        </p:nvSpPr>
        <p:spPr>
          <a:xfrm>
            <a:off x="152400" y="152400"/>
            <a:ext cx="3200400" cy="3581400"/>
          </a:xfrm>
          <a:prstGeom prst="irregularSeal1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0027" y="1436487"/>
            <a:ext cx="2165145" cy="10132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3200" b="1" dirty="0" err="1"/>
              <a:t>Millenials</a:t>
            </a:r>
            <a:r>
              <a:rPr lang="en-US" sz="3200" b="1" dirty="0"/>
              <a:t> </a:t>
            </a:r>
            <a:endParaRPr lang="en-US" sz="3200" b="1" dirty="0" smtClean="0"/>
          </a:p>
          <a:p>
            <a:pPr algn="ctr">
              <a:lnSpc>
                <a:spcPct val="60000"/>
              </a:lnSpc>
            </a:pPr>
            <a:r>
              <a:rPr lang="en-US" sz="3200" b="1" dirty="0" smtClean="0"/>
              <a:t>&amp; </a:t>
            </a:r>
          </a:p>
          <a:p>
            <a:pPr algn="ctr">
              <a:lnSpc>
                <a:spcPct val="60000"/>
              </a:lnSpc>
            </a:pPr>
            <a:r>
              <a:rPr lang="en-US" sz="3200" b="1" dirty="0" smtClean="0"/>
              <a:t>The MOTYA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00666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ulsosocial.com/en/wp-content/uploads/2012/08/netflix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565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-21097" y="1066801"/>
            <a:ext cx="9165094" cy="5791200"/>
          </a:xfrm>
          <a:prstGeom prst="rect">
            <a:avLst/>
          </a:prstGeom>
          <a:solidFill>
            <a:srgbClr val="5C5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58076" y="1447800"/>
            <a:ext cx="7870678" cy="50539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58075" y="266312"/>
            <a:ext cx="8023376" cy="6026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Talent Mobility Segmentation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710133"/>
              </p:ext>
            </p:extLst>
          </p:nvPr>
        </p:nvGraphicFramePr>
        <p:xfrm>
          <a:off x="1692275" y="2024964"/>
          <a:ext cx="6505576" cy="350520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3252788"/>
                <a:gridCol w="3252788"/>
              </a:tblGrid>
              <a:tr h="171450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 marL="91437" marR="91437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 marL="91437" marR="91437">
                    <a:solidFill>
                      <a:srgbClr val="336699"/>
                    </a:solidFill>
                  </a:tcPr>
                </a:tc>
              </a:tr>
              <a:tr h="1790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7" marR="91437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7" marR="91437">
                    <a:solidFill>
                      <a:srgbClr val="336699"/>
                    </a:solidFill>
                  </a:tcPr>
                </a:tc>
              </a:tr>
            </a:tbl>
          </a:graphicData>
        </a:graphic>
      </p:graphicFrame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892300" y="2536139"/>
            <a:ext cx="3112754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4D4D4D"/>
              </a:buClr>
            </a:pPr>
            <a:r>
              <a:rPr lang="en-US" sz="1400" b="1" dirty="0">
                <a:solidFill>
                  <a:srgbClr val="FFFFFF"/>
                </a:solidFill>
              </a:rPr>
              <a:t>Emerging High </a:t>
            </a:r>
            <a:r>
              <a:rPr lang="en-US" sz="1400" b="1" dirty="0" smtClean="0">
                <a:solidFill>
                  <a:srgbClr val="FFFFFF"/>
                </a:solidFill>
              </a:rPr>
              <a:t>Potential </a:t>
            </a:r>
            <a:r>
              <a:rPr lang="en-US" sz="1400" b="1" dirty="0">
                <a:solidFill>
                  <a:srgbClr val="FFFFFF"/>
                </a:solidFill>
              </a:rPr>
              <a:t>Talents</a:t>
            </a:r>
          </a:p>
          <a:p>
            <a:pPr>
              <a:buClr>
                <a:srgbClr val="4D4D4D"/>
              </a:buClr>
            </a:pPr>
            <a:r>
              <a:rPr lang="en-US" sz="1200" i="1" dirty="0">
                <a:solidFill>
                  <a:srgbClr val="FFFFFF"/>
                </a:solidFill>
              </a:rPr>
              <a:t>Providing international learning and development experiences to grow the next generation of leaders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1949450" y="4203471"/>
            <a:ext cx="28575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4D4D4D"/>
              </a:buClr>
            </a:pPr>
            <a:r>
              <a:rPr lang="en-US" sz="1400" b="1" dirty="0">
                <a:solidFill>
                  <a:srgbClr val="FFFFFF"/>
                </a:solidFill>
              </a:rPr>
              <a:t>Career-building Volunteers</a:t>
            </a:r>
          </a:p>
          <a:p>
            <a:pPr>
              <a:buClr>
                <a:srgbClr val="4D4D4D"/>
              </a:buClr>
            </a:pPr>
            <a:r>
              <a:rPr lang="en-US" sz="1200" dirty="0">
                <a:solidFill>
                  <a:srgbClr val="FFFFFF"/>
                </a:solidFill>
              </a:rPr>
              <a:t>(e.g., Gen Y, Millennials)</a:t>
            </a:r>
          </a:p>
          <a:p>
            <a:pPr>
              <a:buClr>
                <a:srgbClr val="4D4D4D"/>
              </a:buClr>
            </a:pPr>
            <a:r>
              <a:rPr lang="en-US" sz="1200" i="1" dirty="0">
                <a:solidFill>
                  <a:srgbClr val="FFFFFF"/>
                </a:solidFill>
              </a:rPr>
              <a:t>Facilitating employee-initiated request for international experience to fulfill personal life objectives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5238750" y="2520264"/>
            <a:ext cx="28575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4D4D4D"/>
              </a:buClr>
            </a:pPr>
            <a:r>
              <a:rPr lang="en-US" sz="1400" b="1" dirty="0">
                <a:solidFill>
                  <a:srgbClr val="FFFFFF"/>
                </a:solidFill>
              </a:rPr>
              <a:t>Strategic Business Leaders</a:t>
            </a:r>
          </a:p>
          <a:p>
            <a:pPr>
              <a:buClr>
                <a:srgbClr val="4D4D4D"/>
              </a:buClr>
            </a:pPr>
            <a:r>
              <a:rPr lang="en-US" sz="1200" i="1" dirty="0">
                <a:solidFill>
                  <a:srgbClr val="FFFFFF"/>
                </a:solidFill>
              </a:rPr>
              <a:t>Filling mission-critical roles with high performing and seasoned executives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5149850" y="4200296"/>
            <a:ext cx="28575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4D4D4D"/>
              </a:buClr>
            </a:pPr>
            <a:r>
              <a:rPr lang="en-US" sz="1400" b="1" dirty="0">
                <a:solidFill>
                  <a:srgbClr val="FFFFFF"/>
                </a:solidFill>
              </a:rPr>
              <a:t>Seasoned Technical Experts</a:t>
            </a:r>
          </a:p>
          <a:p>
            <a:pPr>
              <a:buClr>
                <a:srgbClr val="4D4D4D"/>
              </a:buClr>
            </a:pPr>
            <a:r>
              <a:rPr lang="en-US" sz="1200" i="1" dirty="0">
                <a:solidFill>
                  <a:srgbClr val="FFFFFF"/>
                </a:solidFill>
              </a:rPr>
              <a:t>Providing technical and specialized resources/expertise to fill local skill gaps or complete a project or task</a:t>
            </a:r>
          </a:p>
        </p:txBody>
      </p:sp>
      <p:sp>
        <p:nvSpPr>
          <p:cNvPr id="32" name="Up Arrow 31"/>
          <p:cNvSpPr/>
          <p:nvPr/>
        </p:nvSpPr>
        <p:spPr bwMode="auto">
          <a:xfrm>
            <a:off x="828434" y="1589989"/>
            <a:ext cx="609600" cy="4117975"/>
          </a:xfrm>
          <a:prstGeom prst="upArrow">
            <a:avLst/>
          </a:prstGeom>
          <a:solidFill>
            <a:srgbClr val="3366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marL="342900" indent="-342900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3" name="Up Arrow 32"/>
          <p:cNvSpPr/>
          <p:nvPr/>
        </p:nvSpPr>
        <p:spPr bwMode="auto">
          <a:xfrm rot="5400000">
            <a:off x="4618404" y="2921535"/>
            <a:ext cx="609600" cy="6487259"/>
          </a:xfrm>
          <a:prstGeom prst="upArrow">
            <a:avLst/>
          </a:prstGeom>
          <a:solidFill>
            <a:srgbClr val="3366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marL="342900" indent="-342900">
              <a:defRPr/>
            </a:pPr>
            <a:endParaRPr lang="en-US" dirty="0">
              <a:solidFill>
                <a:srgbClr val="55226C"/>
              </a:solidFill>
              <a:latin typeface="Arial" charset="0"/>
            </a:endParaRP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1914525" y="5996890"/>
            <a:ext cx="727710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/>
            <a:r>
              <a:rPr lang="en-US" sz="1400" b="1" dirty="0">
                <a:solidFill>
                  <a:srgbClr val="FFFFFF"/>
                </a:solidFill>
              </a:rPr>
              <a:t>Low             </a:t>
            </a:r>
            <a:r>
              <a:rPr lang="en-US" sz="1400" b="1" dirty="0" smtClean="0">
                <a:solidFill>
                  <a:srgbClr val="FFFFFF"/>
                </a:solidFill>
              </a:rPr>
              <a:t>                       Business </a:t>
            </a:r>
            <a:r>
              <a:rPr lang="en-US" sz="1400" b="1" dirty="0">
                <a:solidFill>
                  <a:srgbClr val="FFFFFF"/>
                </a:solidFill>
              </a:rPr>
              <a:t>Value           </a:t>
            </a:r>
            <a:r>
              <a:rPr lang="en-US" sz="1400" b="1" dirty="0" smtClean="0">
                <a:solidFill>
                  <a:srgbClr val="FFFFFF"/>
                </a:solidFill>
              </a:rPr>
              <a:t>                           High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 rot="16200000">
            <a:off x="-674687" y="3585575"/>
            <a:ext cx="3581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n-US" sz="1400" b="1" dirty="0">
                <a:solidFill>
                  <a:srgbClr val="FFFFFF"/>
                </a:solidFill>
              </a:rPr>
              <a:t>Low     </a:t>
            </a:r>
            <a:r>
              <a:rPr lang="en-US" sz="1400" b="1" dirty="0" smtClean="0">
                <a:solidFill>
                  <a:srgbClr val="FFFFFF"/>
                </a:solidFill>
              </a:rPr>
              <a:t>    </a:t>
            </a:r>
            <a:r>
              <a:rPr lang="en-US" sz="1400" b="1" dirty="0">
                <a:solidFill>
                  <a:srgbClr val="FFFFFF"/>
                </a:solidFill>
              </a:rPr>
              <a:t>Development Value      </a:t>
            </a:r>
            <a:r>
              <a:rPr lang="en-US" sz="1400" b="1" dirty="0" smtClean="0">
                <a:solidFill>
                  <a:srgbClr val="FFFFFF"/>
                </a:solidFill>
              </a:rPr>
              <a:t>High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768475" y="3761689"/>
            <a:ext cx="4524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en-US" sz="1200" b="1" dirty="0">
                <a:solidFill>
                  <a:schemeClr val="bg1"/>
                </a:solidFill>
              </a:rPr>
              <a:t> </a:t>
            </a:r>
            <a:endParaRPr lang="en-US" sz="1200" b="1" dirty="0"/>
          </a:p>
        </p:txBody>
      </p:sp>
      <p:sp>
        <p:nvSpPr>
          <p:cNvPr id="40" name="Oval 39"/>
          <p:cNvSpPr/>
          <p:nvPr/>
        </p:nvSpPr>
        <p:spPr bwMode="auto">
          <a:xfrm>
            <a:off x="7774404" y="3499203"/>
            <a:ext cx="588210" cy="57387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marL="342900" indent="-342900">
              <a:defRPr/>
            </a:pPr>
            <a:endParaRPr lang="en-US" sz="1200" dirty="0"/>
          </a:p>
        </p:txBody>
      </p:sp>
      <p:sp>
        <p:nvSpPr>
          <p:cNvPr id="41" name="Rectangle 41"/>
          <p:cNvSpPr>
            <a:spLocks noChangeArrowheads="1"/>
          </p:cNvSpPr>
          <p:nvPr/>
        </p:nvSpPr>
        <p:spPr bwMode="auto">
          <a:xfrm>
            <a:off x="7830253" y="3518810"/>
            <a:ext cx="698500" cy="47516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/>
            <a:r>
              <a:rPr lang="en-US" sz="2400" b="1" dirty="0">
                <a:solidFill>
                  <a:schemeClr val="bg1"/>
                </a:solidFill>
              </a:rPr>
              <a:t> 2</a:t>
            </a:r>
            <a:endParaRPr lang="en-US" sz="2400" b="1" dirty="0"/>
          </a:p>
        </p:txBody>
      </p:sp>
      <p:cxnSp>
        <p:nvCxnSpPr>
          <p:cNvPr id="42" name="Straight Connector 41"/>
          <p:cNvCxnSpPr>
            <a:endCxn id="17" idx="2"/>
          </p:cNvCxnSpPr>
          <p:nvPr/>
        </p:nvCxnSpPr>
        <p:spPr>
          <a:xfrm flipH="1">
            <a:off x="4945063" y="2024964"/>
            <a:ext cx="35719" cy="3505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1486901" y="1659644"/>
            <a:ext cx="7194550" cy="47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4D4D4D"/>
              </a:buClr>
            </a:pPr>
            <a:r>
              <a:rPr lang="en-US" sz="1400" b="1" dirty="0">
                <a:solidFill>
                  <a:srgbClr val="336699"/>
                </a:solidFill>
              </a:rPr>
              <a:t>Primary focus: Corporate-led career pathways and succession management</a:t>
            </a: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1714676" y="5594370"/>
            <a:ext cx="643413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4D4D4D"/>
              </a:buClr>
            </a:pPr>
            <a:r>
              <a:rPr lang="en-US" sz="1400" b="1" dirty="0">
                <a:solidFill>
                  <a:srgbClr val="336699"/>
                </a:solidFill>
              </a:rPr>
              <a:t>Primary focus</a:t>
            </a:r>
            <a:r>
              <a:rPr lang="en-US" sz="1400" b="1" dirty="0" smtClean="0">
                <a:solidFill>
                  <a:srgbClr val="336699"/>
                </a:solidFill>
              </a:rPr>
              <a:t>: Business-led career resource planning and deployment</a:t>
            </a:r>
            <a:endParaRPr lang="en-US" sz="1400" b="1" dirty="0">
              <a:solidFill>
                <a:srgbClr val="336699"/>
              </a:solidFill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7785749" y="1954409"/>
            <a:ext cx="588210" cy="57387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marL="342900" indent="-342900">
              <a:defRPr/>
            </a:pPr>
            <a:endParaRPr lang="en-US" sz="1200" dirty="0"/>
          </a:p>
        </p:txBody>
      </p:sp>
      <p:sp>
        <p:nvSpPr>
          <p:cNvPr id="47" name="Rectangle 41"/>
          <p:cNvSpPr>
            <a:spLocks noChangeArrowheads="1"/>
          </p:cNvSpPr>
          <p:nvPr/>
        </p:nvSpPr>
        <p:spPr bwMode="auto">
          <a:xfrm>
            <a:off x="7926263" y="1974016"/>
            <a:ext cx="698501" cy="47516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chemeClr val="bg1"/>
                </a:solidFill>
              </a:rPr>
              <a:t>1</a:t>
            </a:r>
            <a:endParaRPr lang="en-US" sz="2400" b="1" dirty="0"/>
          </a:p>
        </p:txBody>
      </p:sp>
      <p:sp>
        <p:nvSpPr>
          <p:cNvPr id="49" name="Oval 48"/>
          <p:cNvSpPr/>
          <p:nvPr/>
        </p:nvSpPr>
        <p:spPr bwMode="auto">
          <a:xfrm>
            <a:off x="1471619" y="1954408"/>
            <a:ext cx="588210" cy="57387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marL="342900" indent="-342900">
              <a:defRPr/>
            </a:pPr>
            <a:endParaRPr lang="en-US" sz="1200" dirty="0"/>
          </a:p>
        </p:txBody>
      </p:sp>
      <p:sp>
        <p:nvSpPr>
          <p:cNvPr id="50" name="Rectangle 41"/>
          <p:cNvSpPr>
            <a:spLocks noChangeArrowheads="1"/>
          </p:cNvSpPr>
          <p:nvPr/>
        </p:nvSpPr>
        <p:spPr bwMode="auto">
          <a:xfrm>
            <a:off x="1569801" y="1974015"/>
            <a:ext cx="698500" cy="47516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chemeClr val="bg1"/>
                </a:solidFill>
              </a:rPr>
              <a:t>3</a:t>
            </a:r>
            <a:endParaRPr lang="en-US" sz="2400" b="1" dirty="0"/>
          </a:p>
        </p:txBody>
      </p:sp>
      <p:sp>
        <p:nvSpPr>
          <p:cNvPr id="52" name="Oval 51"/>
          <p:cNvSpPr/>
          <p:nvPr/>
        </p:nvSpPr>
        <p:spPr bwMode="auto">
          <a:xfrm>
            <a:off x="1475974" y="3678813"/>
            <a:ext cx="588210" cy="57387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marL="342900" indent="-342900">
              <a:defRPr/>
            </a:pPr>
            <a:endParaRPr lang="en-US" sz="1200" dirty="0"/>
          </a:p>
        </p:txBody>
      </p:sp>
      <p:sp>
        <p:nvSpPr>
          <p:cNvPr id="53" name="Rectangle 41"/>
          <p:cNvSpPr>
            <a:spLocks noChangeArrowheads="1"/>
          </p:cNvSpPr>
          <p:nvPr/>
        </p:nvSpPr>
        <p:spPr bwMode="auto">
          <a:xfrm>
            <a:off x="1588267" y="3698420"/>
            <a:ext cx="698500" cy="47516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chemeClr val="bg1"/>
                </a:solidFill>
              </a:rPr>
              <a:t>4</a:t>
            </a:r>
            <a:endParaRPr lang="en-US" sz="2400" b="1" dirty="0"/>
          </a:p>
        </p:txBody>
      </p:sp>
      <p:sp>
        <p:nvSpPr>
          <p:cNvPr id="26" name="Rectangle 25"/>
          <p:cNvSpPr/>
          <p:nvPr/>
        </p:nvSpPr>
        <p:spPr>
          <a:xfrm>
            <a:off x="-21097" y="381000"/>
            <a:ext cx="9165097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363710" y="233547"/>
            <a:ext cx="8229600" cy="980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Calibri" panose="020F0502020204030204" pitchFamily="34" charset="0"/>
              </a:rPr>
              <a:t>Talent Mobility Segmentation</a:t>
            </a:r>
            <a:endParaRPr lang="en-US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478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097" y="0"/>
            <a:ext cx="9165094" cy="6858001"/>
          </a:xfrm>
          <a:prstGeom prst="rect">
            <a:avLst/>
          </a:prstGeom>
          <a:solidFill>
            <a:srgbClr val="5C5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7333">
            <a:off x="96760" y="1429955"/>
            <a:ext cx="9040345" cy="5043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-76200" y="219611"/>
            <a:ext cx="906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Big </a:t>
            </a:r>
            <a:r>
              <a:rPr lang="en-US" sz="5400" b="1" dirty="0" smtClean="0">
                <a:solidFill>
                  <a:schemeClr val="bg1"/>
                </a:solidFill>
              </a:rPr>
              <a:t>Data: Don’t Be Scared! 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2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1097" y="381000"/>
            <a:ext cx="9165097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651" y="233547"/>
            <a:ext cx="8229600" cy="98070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Join the Conversation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10549" y="1752600"/>
            <a:ext cx="9144000" cy="4648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P2PSlideLogo09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8943" y="4663800"/>
            <a:ext cx="3087896" cy="1523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 descr="eForumSpread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756" r="2572"/>
          <a:stretch/>
        </p:blipFill>
        <p:spPr bwMode="auto">
          <a:xfrm>
            <a:off x="-13855" y="2985708"/>
            <a:ext cx="5536596" cy="335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LZLogo2012.eps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65" t="20858" r="33673" b="51216"/>
          <a:stretch/>
        </p:blipFill>
        <p:spPr>
          <a:xfrm>
            <a:off x="5835870" y="2884086"/>
            <a:ext cx="2787740" cy="178712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8431" y="1893103"/>
            <a:ext cx="843833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Arial"/>
              <a:buChar char="•"/>
            </a:pPr>
            <a:r>
              <a:rPr lang="en-US" dirty="0" smtClean="0"/>
              <a:t>Post your questions or offer tips and advice via </a:t>
            </a:r>
            <a:r>
              <a:rPr lang="en-US" b="1" dirty="0" smtClean="0"/>
              <a:t>eDiscussion Forums</a:t>
            </a:r>
          </a:p>
          <a:p>
            <a:pPr marL="342900" indent="-342900">
              <a:buClr>
                <a:srgbClr val="C00000"/>
              </a:buClr>
              <a:buFont typeface="Arial"/>
              <a:buChar char="•"/>
            </a:pPr>
            <a:endParaRPr lang="en-US" dirty="0" smtClean="0"/>
          </a:p>
          <a:p>
            <a:pPr marL="342900" indent="-342900">
              <a:buClr>
                <a:srgbClr val="C00000"/>
              </a:buClr>
              <a:buFont typeface="Arial"/>
              <a:buChar char="•"/>
            </a:pPr>
            <a:r>
              <a:rPr lang="en-US" dirty="0" smtClean="0"/>
              <a:t>Participate in </a:t>
            </a:r>
            <a:r>
              <a:rPr lang="en-US" b="1" dirty="0" smtClean="0"/>
              <a:t>LearningZone</a:t>
            </a:r>
            <a:r>
              <a:rPr lang="en-US" dirty="0" smtClean="0"/>
              <a:t> or Corporate HR </a:t>
            </a:r>
            <a:r>
              <a:rPr lang="en-US" b="1" dirty="0" smtClean="0"/>
              <a:t>Peer2Peer</a:t>
            </a:r>
            <a:r>
              <a:rPr lang="en-US" dirty="0" smtClean="0"/>
              <a:t> free webinars</a:t>
            </a:r>
          </a:p>
          <a:p>
            <a:pPr marL="342900" indent="-342900">
              <a:buClr>
                <a:srgbClr val="C00000"/>
              </a:buClr>
              <a:buFont typeface="Arial"/>
              <a:buChar char="•"/>
            </a:pPr>
            <a:endParaRPr lang="en-US" dirty="0" smtClean="0"/>
          </a:p>
          <a:p>
            <a:pPr marL="342900" indent="-342900">
              <a:buClr>
                <a:schemeClr val="accent1"/>
              </a:buClr>
              <a:buFont typeface="Arial"/>
              <a:buChar char="•"/>
            </a:pPr>
            <a:endParaRPr lang="en-US" sz="1600" dirty="0" smtClean="0"/>
          </a:p>
          <a:p>
            <a:pPr marL="342900" indent="-342900">
              <a:buClr>
                <a:schemeClr val="accent1"/>
              </a:buClr>
              <a:buFont typeface="Arial"/>
              <a:buChar char="•"/>
            </a:pPr>
            <a:endParaRPr lang="en-US" sz="1600" dirty="0" smtClean="0"/>
          </a:p>
          <a:p>
            <a:pPr algn="r">
              <a:buClr>
                <a:schemeClr val="accent1"/>
              </a:buClr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26433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" r="522"/>
          <a:stretch/>
        </p:blipFill>
        <p:spPr>
          <a:xfrm>
            <a:off x="0" y="0"/>
            <a:ext cx="9144000" cy="25717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261086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Complimentary Registration for Corporate HR!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60121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ORLANDO, FL</a:t>
            </a:r>
            <a:endParaRPr lang="en-US" sz="2400" b="1" dirty="0" smtClean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8" b="19582"/>
          <a:stretch/>
        </p:blipFill>
        <p:spPr>
          <a:xfrm>
            <a:off x="0" y="3257197"/>
            <a:ext cx="9144000" cy="3600804"/>
          </a:xfrm>
          <a:prstGeom prst="rect">
            <a:avLst/>
          </a:prstGeom>
        </p:spPr>
      </p:pic>
      <p:sp>
        <p:nvSpPr>
          <p:cNvPr id="6" name="Slide Number Placeholder 2"/>
          <p:cNvSpPr txBox="1">
            <a:spLocks/>
          </p:cNvSpPr>
          <p:nvPr/>
        </p:nvSpPr>
        <p:spPr>
          <a:xfrm>
            <a:off x="8686800" y="6493814"/>
            <a:ext cx="457200" cy="3641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5F8FD0C-7B72-4DA0-B91A-0C1016D7A006}" type="slidenum">
              <a:rPr lang="en-US" sz="1200" smtClean="0">
                <a:solidFill>
                  <a:schemeClr val="bg1"/>
                </a:solidFill>
                <a:latin typeface="Calibri" panose="020F0502020204030204" pitchFamily="34" charset="0"/>
              </a:rPr>
              <a:pPr>
                <a:defRPr/>
              </a:pPr>
              <a:t>16</a:t>
            </a:fld>
            <a:endParaRPr 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44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1097" y="1295400"/>
            <a:ext cx="9165094" cy="3810000"/>
          </a:xfrm>
          <a:prstGeom prst="rect">
            <a:avLst/>
          </a:prstGeom>
          <a:solidFill>
            <a:srgbClr val="5C5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8686800" y="6493814"/>
            <a:ext cx="457200" cy="3641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5F8FD0C-7B72-4DA0-B91A-0C1016D7A006}" type="slidenum">
              <a:rPr lang="en-US" sz="1200" smtClean="0">
                <a:latin typeface="Calibri" panose="020F0502020204030204" pitchFamily="34" charset="0"/>
              </a:rPr>
              <a:pPr>
                <a:defRPr/>
              </a:pPr>
              <a:t>17</a:t>
            </a:fld>
            <a:endParaRPr lang="en-US" sz="1200" dirty="0">
              <a:latin typeface="Calibri" panose="020F0502020204030204" pitchFamily="34" charset="0"/>
            </a:endParaRPr>
          </a:p>
        </p:txBody>
      </p:sp>
      <p:pic>
        <p:nvPicPr>
          <p:cNvPr id="2" name="Picture 2" descr="http://www.biscaynecapital.net/images/img_purpleQues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9845">
            <a:off x="1869282" y="901188"/>
            <a:ext cx="5384335" cy="459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459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1097" y="-50148"/>
            <a:ext cx="9165094" cy="6908149"/>
          </a:xfrm>
          <a:prstGeom prst="rect">
            <a:avLst/>
          </a:prstGeom>
          <a:solidFill>
            <a:srgbClr val="5C5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b="10277"/>
          <a:stretch/>
        </p:blipFill>
        <p:spPr>
          <a:xfrm>
            <a:off x="1409699" y="-50148"/>
            <a:ext cx="6248400" cy="6908148"/>
          </a:xfrm>
          <a:prstGeom prst="rect">
            <a:avLst/>
          </a:prstGeom>
        </p:spPr>
      </p:pic>
      <p:pic>
        <p:nvPicPr>
          <p:cNvPr id="3074" name="Picture 2" descr="http://blogforbuyers.com/wp-content/uploads/2012/07/for-rent-sign-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2273">
            <a:off x="4792123" y="459117"/>
            <a:ext cx="3796150" cy="2460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7939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ERC_logo2007_CP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2" t="78933"/>
          <a:stretch/>
        </p:blipFill>
        <p:spPr>
          <a:xfrm>
            <a:off x="111456" y="5090497"/>
            <a:ext cx="2935964" cy="7142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7"/>
            <a:ext cx="2900880" cy="11780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89" y="5572229"/>
            <a:ext cx="1847619" cy="828571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247135" y="5795902"/>
            <a:ext cx="8896864" cy="805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b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Peggy Smith, SCRP, SGMS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Worldwide ERC</a:t>
            </a:r>
            <a:r>
              <a:rPr lang="en-US" sz="1800" b="1" baseline="3000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®</a:t>
            </a:r>
            <a:r>
              <a:rPr lang="en-US" sz="1800" b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President &amp; CEO</a:t>
            </a:r>
            <a:r>
              <a:rPr lang="en-US" sz="180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Purple vector circles graphics globe glare illumination wallpap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02" b="5418"/>
          <a:stretch/>
        </p:blipFill>
        <p:spPr bwMode="auto">
          <a:xfrm>
            <a:off x="-1" y="1787612"/>
            <a:ext cx="9144000" cy="340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" y="1787612"/>
            <a:ext cx="9143999" cy="3408219"/>
          </a:xfrm>
          <a:prstGeom prst="rect">
            <a:avLst/>
          </a:prstGeom>
          <a:solidFill>
            <a:srgbClr val="40315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1803883"/>
            <a:ext cx="91295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  <a:cs typeface="Helvetica"/>
              </a:rPr>
              <a:t>Talent Management,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  <a:cs typeface="Helvetica"/>
              </a:rPr>
              <a:t>Say Hello to Talent 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  <a:cs typeface="Helvetica"/>
              </a:rPr>
              <a:t>Mobility!</a:t>
            </a:r>
          </a:p>
          <a:p>
            <a:pPr algn="ctr"/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cs typeface="Helvetica"/>
              </a:rPr>
              <a:t>Trends and Industry Update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j-lt"/>
                <a:cs typeface="Helvetica"/>
              </a:rPr>
              <a:t>  </a:t>
            </a:r>
            <a:endParaRPr lang="en-US" sz="3600" b="1" dirty="0">
              <a:solidFill>
                <a:schemeClr val="bg1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4973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1097" y="381000"/>
            <a:ext cx="9165097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651" y="233547"/>
            <a:ext cx="8229600" cy="98070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Three-Year Goals and Strategies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 rot="5400000">
            <a:off x="1099625" y="500575"/>
            <a:ext cx="2743200" cy="402805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 rot="5400000">
            <a:off x="5327881" y="527285"/>
            <a:ext cx="2729346" cy="398849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 rot="5400000">
            <a:off x="1099625" y="3396171"/>
            <a:ext cx="2743200" cy="402805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 rot="5400000">
            <a:off x="5327881" y="3422881"/>
            <a:ext cx="2729346" cy="398849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33400" y="1211942"/>
            <a:ext cx="3810000" cy="2828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1400" b="1" dirty="0">
                <a:solidFill>
                  <a:schemeClr val="bg1"/>
                </a:solidFill>
              </a:rPr>
              <a:t>Goal </a:t>
            </a:r>
            <a:r>
              <a:rPr lang="en-US" sz="1400" b="1" dirty="0" smtClean="0">
                <a:solidFill>
                  <a:schemeClr val="bg1"/>
                </a:solidFill>
              </a:rPr>
              <a:t>One</a:t>
            </a:r>
          </a:p>
          <a:p>
            <a:pPr algn="ctr">
              <a:lnSpc>
                <a:spcPct val="750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Engage </a:t>
            </a:r>
            <a:r>
              <a:rPr lang="en-US" sz="1400" b="1" dirty="0">
                <a:solidFill>
                  <a:schemeClr val="bg1"/>
                </a:solidFill>
              </a:rPr>
              <a:t>a Larger Percentage of the Worldwide Talent </a:t>
            </a:r>
            <a:r>
              <a:rPr lang="en-US" sz="1400" b="1" dirty="0" smtClean="0">
                <a:solidFill>
                  <a:schemeClr val="bg1"/>
                </a:solidFill>
              </a:rPr>
              <a:t>Mobility Community</a:t>
            </a:r>
          </a:p>
          <a:p>
            <a:pPr algn="ctr">
              <a:lnSpc>
                <a:spcPct val="75000"/>
              </a:lnSpc>
            </a:pPr>
            <a:r>
              <a:rPr lang="en-US" sz="1400" dirty="0">
                <a:solidFill>
                  <a:schemeClr val="bg1"/>
                </a:solidFill>
              </a:rPr>
              <a:t> </a:t>
            </a:r>
            <a:endParaRPr lang="en-US" sz="1400" dirty="0" smtClean="0">
              <a:solidFill>
                <a:schemeClr val="bg1"/>
              </a:solidFill>
            </a:endParaRPr>
          </a:p>
          <a:p>
            <a:pPr lvl="0">
              <a:lnSpc>
                <a:spcPct val="75000"/>
              </a:lnSpc>
            </a:pPr>
            <a:r>
              <a:rPr lang="en-US" sz="1400" dirty="0">
                <a:solidFill>
                  <a:schemeClr val="bg1"/>
                </a:solidFill>
              </a:rPr>
              <a:t>Increase and expand the worldwide engagement of professionals within corporations whose responsibilities include talent mobility.  </a:t>
            </a:r>
          </a:p>
          <a:p>
            <a:pPr>
              <a:lnSpc>
                <a:spcPct val="75000"/>
              </a:lnSpc>
            </a:pPr>
            <a:r>
              <a:rPr lang="en-US" sz="1400" dirty="0">
                <a:solidFill>
                  <a:schemeClr val="bg1"/>
                </a:solidFill>
              </a:rPr>
              <a:t> </a:t>
            </a:r>
          </a:p>
          <a:p>
            <a:pPr lvl="0">
              <a:lnSpc>
                <a:spcPct val="75000"/>
              </a:lnSpc>
            </a:pPr>
            <a:r>
              <a:rPr lang="en-US" sz="1400" dirty="0">
                <a:solidFill>
                  <a:schemeClr val="bg1"/>
                </a:solidFill>
              </a:rPr>
              <a:t>Target the engagement of non-traditional relocation-service-provider segments to build their involvement in Worldwide ERC® from a content and financial perspective.  </a:t>
            </a:r>
          </a:p>
          <a:p>
            <a:pPr>
              <a:lnSpc>
                <a:spcPct val="75000"/>
              </a:lnSpc>
            </a:pPr>
            <a:r>
              <a:rPr lang="en-US" sz="1400" dirty="0">
                <a:solidFill>
                  <a:schemeClr val="bg1"/>
                </a:solidFill>
              </a:rPr>
              <a:t> </a:t>
            </a:r>
          </a:p>
          <a:p>
            <a:pPr lvl="0">
              <a:lnSpc>
                <a:spcPct val="75000"/>
              </a:lnSpc>
            </a:pPr>
            <a:r>
              <a:rPr lang="en-US" sz="1400" dirty="0">
                <a:solidFill>
                  <a:schemeClr val="bg1"/>
                </a:solidFill>
              </a:rPr>
              <a:t>Target the engagement of multi-national corporations and service providers that are headquartered outside of the U.S.</a:t>
            </a:r>
          </a:p>
          <a:p>
            <a:pPr algn="ctr">
              <a:lnSpc>
                <a:spcPct val="70000"/>
              </a:lnSpc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00600" y="1211942"/>
            <a:ext cx="3733800" cy="2182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1400" b="1" dirty="0">
                <a:solidFill>
                  <a:schemeClr val="bg1"/>
                </a:solidFill>
              </a:rPr>
              <a:t>Goal </a:t>
            </a:r>
            <a:r>
              <a:rPr lang="en-US" sz="1400" b="1" dirty="0" smtClean="0">
                <a:solidFill>
                  <a:schemeClr val="bg1"/>
                </a:solidFill>
              </a:rPr>
              <a:t>Two</a:t>
            </a:r>
          </a:p>
          <a:p>
            <a:pPr algn="ctr">
              <a:lnSpc>
                <a:spcPct val="750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Maximize Member Value</a:t>
            </a:r>
            <a:endParaRPr lang="en-US" sz="1400" dirty="0" smtClean="0">
              <a:solidFill>
                <a:schemeClr val="bg1"/>
              </a:solidFill>
            </a:endParaRPr>
          </a:p>
          <a:p>
            <a:pPr lvl="0">
              <a:lnSpc>
                <a:spcPct val="75000"/>
              </a:lnSpc>
            </a:pPr>
            <a:endParaRPr lang="en-US" sz="1400" dirty="0" smtClean="0">
              <a:solidFill>
                <a:schemeClr val="bg1"/>
              </a:solidFill>
            </a:endParaRPr>
          </a:p>
          <a:p>
            <a:pPr lvl="0">
              <a:lnSpc>
                <a:spcPct val="75000"/>
              </a:lnSpc>
            </a:pPr>
            <a:r>
              <a:rPr lang="en-US" sz="1400" dirty="0" smtClean="0">
                <a:solidFill>
                  <a:schemeClr val="bg1"/>
                </a:solidFill>
              </a:rPr>
              <a:t>Create </a:t>
            </a:r>
            <a:r>
              <a:rPr lang="en-US" sz="1400" dirty="0">
                <a:solidFill>
                  <a:schemeClr val="bg1"/>
                </a:solidFill>
              </a:rPr>
              <a:t>a vibrant community of members that fosters engagement, sharing, and innovation. </a:t>
            </a:r>
          </a:p>
          <a:p>
            <a:pPr lvl="0">
              <a:lnSpc>
                <a:spcPct val="75000"/>
              </a:lnSpc>
            </a:pPr>
            <a:endParaRPr lang="en-US" sz="1400" dirty="0">
              <a:solidFill>
                <a:schemeClr val="bg1"/>
              </a:solidFill>
            </a:endParaRPr>
          </a:p>
          <a:p>
            <a:pPr lvl="0">
              <a:lnSpc>
                <a:spcPct val="75000"/>
              </a:lnSpc>
            </a:pPr>
            <a:r>
              <a:rPr lang="en-US" sz="1400" dirty="0" smtClean="0">
                <a:solidFill>
                  <a:schemeClr val="bg1"/>
                </a:solidFill>
              </a:rPr>
              <a:t>Effectively </a:t>
            </a:r>
            <a:r>
              <a:rPr lang="en-US" sz="1400" dirty="0">
                <a:solidFill>
                  <a:schemeClr val="bg1"/>
                </a:solidFill>
              </a:rPr>
              <a:t>address different professional needs of member segments.</a:t>
            </a:r>
          </a:p>
          <a:p>
            <a:pPr lvl="0">
              <a:lnSpc>
                <a:spcPct val="75000"/>
              </a:lnSpc>
            </a:pPr>
            <a:endParaRPr lang="en-US" sz="1400" dirty="0">
              <a:solidFill>
                <a:schemeClr val="bg1"/>
              </a:solidFill>
            </a:endParaRPr>
          </a:p>
          <a:p>
            <a:pPr lvl="0">
              <a:lnSpc>
                <a:spcPct val="75000"/>
              </a:lnSpc>
            </a:pPr>
            <a:r>
              <a:rPr lang="en-US" sz="1400" dirty="0" smtClean="0">
                <a:solidFill>
                  <a:schemeClr val="bg1"/>
                </a:solidFill>
              </a:rPr>
              <a:t>Ensure </a:t>
            </a:r>
            <a:r>
              <a:rPr lang="en-US" sz="1400" dirty="0">
                <a:solidFill>
                  <a:schemeClr val="bg1"/>
                </a:solidFill>
              </a:rPr>
              <a:t>that membership represents the industry’s gold standard for professional credibility and preparation.</a:t>
            </a:r>
          </a:p>
          <a:p>
            <a:pPr algn="ctr">
              <a:lnSpc>
                <a:spcPct val="70000"/>
              </a:lnSpc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33400" y="4059037"/>
            <a:ext cx="3796146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1400" b="1" dirty="0">
                <a:solidFill>
                  <a:schemeClr val="bg1"/>
                </a:solidFill>
              </a:rPr>
              <a:t>Goal </a:t>
            </a:r>
            <a:r>
              <a:rPr lang="en-US" sz="1400" b="1" dirty="0" smtClean="0">
                <a:solidFill>
                  <a:schemeClr val="bg1"/>
                </a:solidFill>
              </a:rPr>
              <a:t>Three</a:t>
            </a:r>
          </a:p>
          <a:p>
            <a:pPr algn="ctr">
              <a:lnSpc>
                <a:spcPct val="750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Engage </a:t>
            </a:r>
            <a:r>
              <a:rPr lang="en-US" sz="1400" b="1" dirty="0">
                <a:solidFill>
                  <a:schemeClr val="bg1"/>
                </a:solidFill>
              </a:rPr>
              <a:t>a Larger Percentage of the Worldwide Talent </a:t>
            </a:r>
            <a:r>
              <a:rPr lang="en-US" sz="1400" b="1" dirty="0" smtClean="0">
                <a:solidFill>
                  <a:schemeClr val="bg1"/>
                </a:solidFill>
              </a:rPr>
              <a:t>Mobility Community</a:t>
            </a:r>
          </a:p>
          <a:p>
            <a:pPr algn="ctr">
              <a:lnSpc>
                <a:spcPct val="75000"/>
              </a:lnSpc>
            </a:pPr>
            <a:r>
              <a:rPr lang="en-US" sz="1400" dirty="0">
                <a:solidFill>
                  <a:schemeClr val="bg1"/>
                </a:solidFill>
              </a:rPr>
              <a:t> </a:t>
            </a:r>
            <a:endParaRPr lang="en-US" sz="1400" dirty="0" smtClean="0">
              <a:solidFill>
                <a:schemeClr val="bg1"/>
              </a:solidFill>
            </a:endParaRPr>
          </a:p>
          <a:p>
            <a:pPr lvl="0">
              <a:lnSpc>
                <a:spcPct val="75000"/>
              </a:lnSpc>
            </a:pPr>
            <a:r>
              <a:rPr lang="en-US" sz="1400" dirty="0">
                <a:solidFill>
                  <a:schemeClr val="bg1"/>
                </a:solidFill>
              </a:rPr>
              <a:t>Increase and expand the worldwide engagement of professionals within corporations whose responsibilities include talent mobility.  </a:t>
            </a:r>
          </a:p>
          <a:p>
            <a:pPr>
              <a:lnSpc>
                <a:spcPct val="75000"/>
              </a:lnSpc>
            </a:pPr>
            <a:r>
              <a:rPr lang="en-US" sz="1400" dirty="0">
                <a:solidFill>
                  <a:schemeClr val="bg1"/>
                </a:solidFill>
              </a:rPr>
              <a:t> </a:t>
            </a:r>
          </a:p>
          <a:p>
            <a:pPr lvl="0">
              <a:lnSpc>
                <a:spcPct val="75000"/>
              </a:lnSpc>
            </a:pPr>
            <a:r>
              <a:rPr lang="en-US" sz="1400" dirty="0">
                <a:solidFill>
                  <a:schemeClr val="bg1"/>
                </a:solidFill>
              </a:rPr>
              <a:t>Target the engagement of non-traditional relocation-service-provider segments to build their involvement in Worldwide ERC® from a content and financial perspective.  </a:t>
            </a:r>
          </a:p>
          <a:p>
            <a:pPr>
              <a:lnSpc>
                <a:spcPct val="75000"/>
              </a:lnSpc>
            </a:pPr>
            <a:r>
              <a:rPr lang="en-US" sz="1400" dirty="0">
                <a:solidFill>
                  <a:schemeClr val="bg1"/>
                </a:solidFill>
              </a:rPr>
              <a:t> </a:t>
            </a:r>
          </a:p>
          <a:p>
            <a:pPr lvl="0">
              <a:lnSpc>
                <a:spcPct val="75000"/>
              </a:lnSpc>
            </a:pPr>
            <a:r>
              <a:rPr lang="en-US" sz="1400" dirty="0">
                <a:solidFill>
                  <a:schemeClr val="bg1"/>
                </a:solidFill>
              </a:rPr>
              <a:t>Target the engagement of multi-national corporations and service providers that are headquartered outside of the U.S.</a:t>
            </a:r>
          </a:p>
          <a:p>
            <a:pPr algn="ctr">
              <a:lnSpc>
                <a:spcPct val="75000"/>
              </a:lnSpc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800600" y="4059037"/>
            <a:ext cx="3733800" cy="2343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1400" b="1" dirty="0">
                <a:solidFill>
                  <a:schemeClr val="bg1"/>
                </a:solidFill>
              </a:rPr>
              <a:t>Goal </a:t>
            </a:r>
            <a:r>
              <a:rPr lang="en-US" sz="1400" b="1" dirty="0" smtClean="0">
                <a:solidFill>
                  <a:schemeClr val="bg1"/>
                </a:solidFill>
              </a:rPr>
              <a:t>Four</a:t>
            </a:r>
          </a:p>
          <a:p>
            <a:pPr algn="ctr">
              <a:lnSpc>
                <a:spcPct val="750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Enhance and Expand Brand Awareness, Recognition and Reputation Globally</a:t>
            </a:r>
          </a:p>
          <a:p>
            <a:pPr algn="ctr">
              <a:lnSpc>
                <a:spcPct val="75000"/>
              </a:lnSpc>
            </a:pPr>
            <a:r>
              <a:rPr lang="en-US" sz="1400" dirty="0">
                <a:solidFill>
                  <a:schemeClr val="bg1"/>
                </a:solidFill>
              </a:rPr>
              <a:t> </a:t>
            </a:r>
            <a:endParaRPr lang="en-US" sz="1400" dirty="0" smtClean="0">
              <a:solidFill>
                <a:schemeClr val="bg1"/>
              </a:solidFill>
            </a:endParaRPr>
          </a:p>
          <a:p>
            <a:pPr lvl="0">
              <a:lnSpc>
                <a:spcPct val="75000"/>
              </a:lnSpc>
            </a:pPr>
            <a:r>
              <a:rPr lang="en-US" sz="1400" dirty="0" smtClean="0">
                <a:solidFill>
                  <a:schemeClr val="bg1"/>
                </a:solidFill>
              </a:rPr>
              <a:t>Refine the brand identity and storyline to best support the global awareness campaign. </a:t>
            </a:r>
          </a:p>
          <a:p>
            <a:pPr lvl="0">
              <a:lnSpc>
                <a:spcPct val="75000"/>
              </a:lnSpc>
            </a:pPr>
            <a:endParaRPr lang="en-US" sz="1400" dirty="0">
              <a:solidFill>
                <a:schemeClr val="bg1"/>
              </a:solidFill>
            </a:endParaRPr>
          </a:p>
          <a:p>
            <a:pPr lvl="0">
              <a:lnSpc>
                <a:spcPct val="75000"/>
              </a:lnSpc>
            </a:pPr>
            <a:r>
              <a:rPr lang="en-US" sz="1400" dirty="0" smtClean="0">
                <a:solidFill>
                  <a:schemeClr val="bg1"/>
                </a:solidFill>
              </a:rPr>
              <a:t>Deploy an integrated marketing and communications plan strategy to best leverage ROI across paid, owned and earned media.</a:t>
            </a:r>
          </a:p>
          <a:p>
            <a:pPr lvl="0">
              <a:lnSpc>
                <a:spcPct val="75000"/>
              </a:lnSpc>
            </a:pPr>
            <a:endParaRPr lang="en-US" sz="1400" dirty="0">
              <a:solidFill>
                <a:schemeClr val="bg1"/>
              </a:solidFill>
            </a:endParaRPr>
          </a:p>
          <a:p>
            <a:pPr lvl="0">
              <a:lnSpc>
                <a:spcPct val="75000"/>
              </a:lnSpc>
            </a:pPr>
            <a:r>
              <a:rPr lang="en-US" sz="1400" dirty="0" smtClean="0">
                <a:solidFill>
                  <a:schemeClr val="bg1"/>
                </a:solidFill>
              </a:rPr>
              <a:t>Sustain visibility and engagement through a long-term plan of action. </a:t>
            </a:r>
            <a:endParaRPr lang="en-US" sz="1400" dirty="0">
              <a:solidFill>
                <a:schemeClr val="bg1"/>
              </a:solidFill>
            </a:endParaRPr>
          </a:p>
          <a:p>
            <a:pPr algn="ctr">
              <a:lnSpc>
                <a:spcPct val="70000"/>
              </a:lnSpc>
            </a:pP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929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1097" y="381000"/>
            <a:ext cx="9165097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651" y="233547"/>
            <a:ext cx="8229600" cy="98070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Top Global Trends CEOs  Say Will Transform Business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859573" y="1609413"/>
            <a:ext cx="5208360" cy="2327420"/>
            <a:chOff x="-2524126" y="1358318"/>
            <a:chExt cx="5882821" cy="2677955"/>
          </a:xfrm>
        </p:grpSpPr>
        <p:pic>
          <p:nvPicPr>
            <p:cNvPr id="6" name="Picture 8" descr="http://s.accpal.com/images/currencie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24126" y="1358318"/>
              <a:ext cx="5882821" cy="26779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itle 1"/>
            <p:cNvSpPr txBox="1">
              <a:spLocks/>
            </p:cNvSpPr>
            <p:nvPr/>
          </p:nvSpPr>
          <p:spPr>
            <a:xfrm>
              <a:off x="-2524126" y="2773829"/>
              <a:ext cx="2564397" cy="602648"/>
            </a:xfrm>
            <a:prstGeom prst="rect">
              <a:avLst/>
            </a:prstGeom>
          </p:spPr>
          <p:txBody>
            <a:bodyPr vert="horz" lIns="91440" tIns="45720" rIns="91440" bIns="45720" rtlCol="0" anchor="b" anchorCtr="0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800" b="1" dirty="0" smtClean="0">
                  <a:solidFill>
                    <a:srgbClr val="336699"/>
                  </a:solidFill>
                  <a:latin typeface="Calibri" panose="020F0502020204030204" pitchFamily="34" charset="0"/>
                </a:rPr>
                <a:t>Resource Scarcity: Financial </a:t>
              </a:r>
            </a:p>
            <a:p>
              <a:pPr algn="ctr"/>
              <a:r>
                <a:rPr lang="en-US" sz="2800" b="1" dirty="0" smtClean="0">
                  <a:solidFill>
                    <a:srgbClr val="336699"/>
                  </a:solidFill>
                  <a:latin typeface="Calibri" panose="020F0502020204030204" pitchFamily="34" charset="0"/>
                </a:rPr>
                <a:t>and Talent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474655" y="2688295"/>
            <a:ext cx="2669343" cy="1891908"/>
            <a:chOff x="5898086" y="1936059"/>
            <a:chExt cx="2669343" cy="1891908"/>
          </a:xfrm>
        </p:grpSpPr>
        <p:pic>
          <p:nvPicPr>
            <p:cNvPr id="9" name="Picture 8" descr="Multimedia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86072">
              <a:off x="5898086" y="1936059"/>
              <a:ext cx="2617264" cy="18919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itle 1"/>
            <p:cNvSpPr txBox="1">
              <a:spLocks/>
            </p:cNvSpPr>
            <p:nvPr/>
          </p:nvSpPr>
          <p:spPr>
            <a:xfrm rot="686924">
              <a:off x="6003032" y="2223995"/>
              <a:ext cx="2564397" cy="602648"/>
            </a:xfrm>
            <a:prstGeom prst="rect">
              <a:avLst/>
            </a:prstGeom>
          </p:spPr>
          <p:txBody>
            <a:bodyPr vert="horz" lIns="91440" tIns="45720" rIns="91440" bIns="45720" rtlCol="0" anchor="b" anchorCtr="0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28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Technological</a:t>
              </a:r>
            </a:p>
            <a:p>
              <a:pPr algn="r"/>
              <a:r>
                <a:rPr lang="en-US" sz="28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Advances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35134" y="3582115"/>
            <a:ext cx="2895600" cy="2895601"/>
            <a:chOff x="4015953" y="3595114"/>
            <a:chExt cx="2895600" cy="2895601"/>
          </a:xfrm>
        </p:grpSpPr>
        <p:pic>
          <p:nvPicPr>
            <p:cNvPr id="12" name="Picture 4" descr="http://www.globalpowerdesign.com/images/earth-hands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953" y="3595114"/>
              <a:ext cx="2895600" cy="28956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itle 1"/>
            <p:cNvSpPr txBox="1">
              <a:spLocks/>
            </p:cNvSpPr>
            <p:nvPr/>
          </p:nvSpPr>
          <p:spPr>
            <a:xfrm>
              <a:off x="4080143" y="3887816"/>
              <a:ext cx="2767220" cy="602648"/>
            </a:xfrm>
            <a:prstGeom prst="rect">
              <a:avLst/>
            </a:prstGeom>
          </p:spPr>
          <p:txBody>
            <a:bodyPr vert="horz" lIns="91440" tIns="45720" rIns="91440" bIns="45720" rtlCol="0" anchor="b" anchorCtr="0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Shifts in Global Economic Power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21097" y="1524000"/>
            <a:ext cx="2598694" cy="3175596"/>
            <a:chOff x="106406" y="1910858"/>
            <a:chExt cx="2598694" cy="3175596"/>
          </a:xfrm>
        </p:grpSpPr>
        <p:pic>
          <p:nvPicPr>
            <p:cNvPr id="15" name="Picture 14" descr="GlobalCommunity.png"/>
            <p:cNvPicPr>
              <a:picLocks noChangeAspect="1"/>
            </p:cNvPicPr>
            <p:nvPr/>
          </p:nvPicPr>
          <p:blipFill>
            <a:blip r:embed="rId6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900" y="1910858"/>
              <a:ext cx="2489200" cy="31755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Title 1"/>
            <p:cNvSpPr txBox="1">
              <a:spLocks/>
            </p:cNvSpPr>
            <p:nvPr/>
          </p:nvSpPr>
          <p:spPr>
            <a:xfrm>
              <a:off x="106406" y="2376394"/>
              <a:ext cx="2564397" cy="602648"/>
            </a:xfrm>
            <a:prstGeom prst="rect">
              <a:avLst/>
            </a:prstGeom>
          </p:spPr>
          <p:txBody>
            <a:bodyPr vert="horz" lIns="91440" tIns="45720" rIns="91440" bIns="45720" rtlCol="0" anchor="b" anchorCtr="0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28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Demographic Shifts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 rot="20677180">
            <a:off x="1064582" y="3766330"/>
            <a:ext cx="2564397" cy="2687815"/>
            <a:chOff x="3022970" y="3877779"/>
            <a:chExt cx="2564397" cy="2687815"/>
          </a:xfrm>
        </p:grpSpPr>
        <p:pic>
          <p:nvPicPr>
            <p:cNvPr id="18" name="Picture 17" descr="Learning.pn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22970" y="4030179"/>
              <a:ext cx="2440783" cy="25354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9" name="Title 1"/>
            <p:cNvSpPr txBox="1">
              <a:spLocks/>
            </p:cNvSpPr>
            <p:nvPr/>
          </p:nvSpPr>
          <p:spPr>
            <a:xfrm>
              <a:off x="3022970" y="3877779"/>
              <a:ext cx="2564397" cy="602648"/>
            </a:xfrm>
            <a:prstGeom prst="rect">
              <a:avLst/>
            </a:prstGeom>
          </p:spPr>
          <p:txBody>
            <a:bodyPr vert="horz" lIns="91440" tIns="45720" rIns="91440" bIns="45720" rtlCol="0" anchor="b" anchorCtr="0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Urbanization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2052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21097" y="381000"/>
            <a:ext cx="9165097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658" y="233547"/>
            <a:ext cx="8229600" cy="98070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Population Replacement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0" name="Picture 12" descr="http://media.economist.com/images/20091031/CFB00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8"/>
          <a:stretch/>
        </p:blipFill>
        <p:spPr bwMode="auto">
          <a:xfrm>
            <a:off x="685800" y="1080655"/>
            <a:ext cx="8003837" cy="5726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470784" y="1251711"/>
            <a:ext cx="4698772" cy="2590915"/>
            <a:chOff x="1905000" y="1922553"/>
            <a:chExt cx="4698772" cy="2590915"/>
          </a:xfrm>
        </p:grpSpPr>
        <p:sp>
          <p:nvSpPr>
            <p:cNvPr id="22" name="Oval 21"/>
            <p:cNvSpPr/>
            <p:nvPr/>
          </p:nvSpPr>
          <p:spPr>
            <a:xfrm>
              <a:off x="5646459" y="3657600"/>
              <a:ext cx="887684" cy="855868"/>
            </a:xfrm>
            <a:prstGeom prst="ellipse">
              <a:avLst/>
            </a:prstGeom>
            <a:solidFill>
              <a:srgbClr val="C00000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itle 1"/>
            <p:cNvSpPr txBox="1">
              <a:spLocks/>
            </p:cNvSpPr>
            <p:nvPr/>
          </p:nvSpPr>
          <p:spPr>
            <a:xfrm>
              <a:off x="5618323" y="3816939"/>
              <a:ext cx="985449" cy="660542"/>
            </a:xfrm>
            <a:prstGeom prst="rect">
              <a:avLst/>
            </a:prstGeom>
          </p:spPr>
          <p:txBody>
            <a:bodyPr vert="horz" lIns="91440" tIns="45720" rIns="91440" bIns="45720" rtlCol="0" anchor="b" anchorCtr="0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Singapore</a:t>
              </a: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.79</a:t>
              </a:r>
              <a:endParaRPr lang="en-US" sz="24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4730639" y="3048608"/>
              <a:ext cx="887684" cy="855868"/>
            </a:xfrm>
            <a:prstGeom prst="ellipse">
              <a:avLst/>
            </a:prstGeom>
            <a:solidFill>
              <a:srgbClr val="C00000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itle 1"/>
            <p:cNvSpPr txBox="1">
              <a:spLocks/>
            </p:cNvSpPr>
            <p:nvPr/>
          </p:nvSpPr>
          <p:spPr>
            <a:xfrm>
              <a:off x="4702503" y="3207947"/>
              <a:ext cx="985449" cy="660542"/>
            </a:xfrm>
            <a:prstGeom prst="rect">
              <a:avLst/>
            </a:prstGeom>
          </p:spPr>
          <p:txBody>
            <a:bodyPr vert="horz" lIns="91440" tIns="45720" rIns="91440" bIns="45720" rtlCol="0" anchor="b" anchorCtr="0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Ukraine</a:t>
              </a: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1.29</a:t>
              </a:r>
              <a:endParaRPr lang="en-US" sz="24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3773326" y="2612261"/>
              <a:ext cx="887684" cy="855868"/>
            </a:xfrm>
            <a:prstGeom prst="ellipse">
              <a:avLst/>
            </a:prstGeom>
            <a:solidFill>
              <a:srgbClr val="C00000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itle 1"/>
            <p:cNvSpPr txBox="1">
              <a:spLocks/>
            </p:cNvSpPr>
            <p:nvPr/>
          </p:nvSpPr>
          <p:spPr>
            <a:xfrm>
              <a:off x="3745190" y="2771600"/>
              <a:ext cx="985449" cy="660542"/>
            </a:xfrm>
            <a:prstGeom prst="rect">
              <a:avLst/>
            </a:prstGeom>
          </p:spPr>
          <p:txBody>
            <a:bodyPr vert="horz" lIns="91440" tIns="45720" rIns="91440" bIns="45720" rtlCol="0" anchor="b" anchorCtr="0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Germany</a:t>
              </a: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1.42</a:t>
              </a:r>
              <a:endParaRPr lang="en-US" sz="24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2932233" y="2136788"/>
              <a:ext cx="887684" cy="855868"/>
            </a:xfrm>
            <a:prstGeom prst="ellipse">
              <a:avLst/>
            </a:prstGeom>
            <a:solidFill>
              <a:srgbClr val="C00000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itle 1"/>
            <p:cNvSpPr txBox="1">
              <a:spLocks/>
            </p:cNvSpPr>
            <p:nvPr/>
          </p:nvSpPr>
          <p:spPr>
            <a:xfrm>
              <a:off x="2904097" y="2296127"/>
              <a:ext cx="985449" cy="660542"/>
            </a:xfrm>
            <a:prstGeom prst="rect">
              <a:avLst/>
            </a:prstGeom>
          </p:spPr>
          <p:txBody>
            <a:bodyPr vert="horz" lIns="91440" tIns="45720" rIns="91440" bIns="45720" rtlCol="0" anchor="b" anchorCtr="0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Ireland</a:t>
              </a: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2.01</a:t>
              </a:r>
              <a:endParaRPr lang="en-US" sz="24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1946784" y="1922553"/>
              <a:ext cx="887684" cy="855868"/>
            </a:xfrm>
            <a:prstGeom prst="ellipse">
              <a:avLst/>
            </a:prstGeom>
            <a:solidFill>
              <a:srgbClr val="C00000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1905000" y="2111634"/>
              <a:ext cx="985449" cy="660542"/>
            </a:xfrm>
            <a:prstGeom prst="rect">
              <a:avLst/>
            </a:prstGeom>
          </p:spPr>
          <p:txBody>
            <a:bodyPr vert="horz" lIns="91440" tIns="45720" rIns="91440" bIns="45720" rtlCol="0" anchor="b" anchorCtr="0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1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United States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2.06</a:t>
              </a:r>
              <a:endParaRPr lang="en-US" sz="24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1923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hosjack.wpengine.com/wp-content/uploads/2013/01/url-2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2" y="-31376"/>
            <a:ext cx="9148482" cy="688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73172" y="373963"/>
            <a:ext cx="2395216" cy="1588127"/>
            <a:chOff x="173172" y="373963"/>
            <a:chExt cx="2395216" cy="1588127"/>
          </a:xfrm>
        </p:grpSpPr>
        <p:sp>
          <p:nvSpPr>
            <p:cNvPr id="9" name="Rectangle 8"/>
            <p:cNvSpPr/>
            <p:nvPr/>
          </p:nvSpPr>
          <p:spPr>
            <a:xfrm rot="20337757">
              <a:off x="228600" y="387104"/>
              <a:ext cx="2339788" cy="1524000"/>
            </a:xfrm>
            <a:prstGeom prst="rect">
              <a:avLst/>
            </a:prstGeom>
            <a:solidFill>
              <a:srgbClr val="604A7B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20356874">
              <a:off x="173172" y="373963"/>
              <a:ext cx="2337382" cy="15881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6000" b="1" dirty="0" smtClean="0">
                  <a:solidFill>
                    <a:schemeClr val="bg1"/>
                  </a:solidFill>
                  <a:latin typeface="Calibri" pitchFamily="34" charset="0"/>
                </a:rPr>
                <a:t>10K</a:t>
              </a:r>
            </a:p>
            <a:p>
              <a:pPr algn="ctr">
                <a:lnSpc>
                  <a:spcPct val="80000"/>
                </a:lnSpc>
              </a:pPr>
              <a:r>
                <a:rPr lang="en-US" sz="60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alibri" pitchFamily="34" charset="0"/>
                </a:rPr>
                <a:t>turn</a:t>
              </a:r>
              <a:endParaRPr lang="en-US" sz="6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itchFamily="34" charset="0"/>
              </a:endParaRPr>
            </a:p>
          </p:txBody>
        </p:sp>
      </p:grpSp>
      <p:pic>
        <p:nvPicPr>
          <p:cNvPr id="2" name="Picture 2" descr="http://1.bp.blogspot.com/-873EWRE6P3w/TnMSply5jwI/AAAAAAAAAG4/E9yyXuNLbg8/s1600/hippie%2Bphotos%2Bvieux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5" b="8205"/>
          <a:stretch/>
        </p:blipFill>
        <p:spPr bwMode="auto">
          <a:xfrm>
            <a:off x="3471591" y="-31376"/>
            <a:ext cx="5694822" cy="688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392301">
            <a:off x="230954" y="2441457"/>
            <a:ext cx="2831141" cy="2064327"/>
          </a:xfrm>
          <a:prstGeom prst="rect">
            <a:avLst/>
          </a:prstGeom>
          <a:solidFill>
            <a:srgbClr val="604A7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411418">
            <a:off x="200607" y="2556998"/>
            <a:ext cx="2801718" cy="2072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000" b="1" dirty="0" smtClean="0">
                <a:solidFill>
                  <a:schemeClr val="bg1"/>
                </a:solidFill>
                <a:latin typeface="Calibri" pitchFamily="34" charset="0"/>
              </a:rPr>
              <a:t>65</a:t>
            </a:r>
          </a:p>
          <a:p>
            <a:pPr algn="ctr">
              <a:lnSpc>
                <a:spcPct val="70000"/>
              </a:lnSpc>
            </a:pPr>
            <a:r>
              <a:rPr lang="en-US" sz="6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itchFamily="34" charset="0"/>
              </a:rPr>
              <a:t>every day</a:t>
            </a:r>
            <a:endParaRPr lang="en-US" sz="6000" b="1" dirty="0">
              <a:solidFill>
                <a:schemeClr val="accent4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20584840">
            <a:off x="462499" y="4508685"/>
            <a:ext cx="2831141" cy="2064327"/>
          </a:xfrm>
          <a:prstGeom prst="rect">
            <a:avLst/>
          </a:prstGeom>
          <a:solidFill>
            <a:srgbClr val="604A7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20603957">
            <a:off x="432152" y="4645001"/>
            <a:ext cx="28017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itchFamily="34" charset="0"/>
              </a:rPr>
              <a:t>for</a:t>
            </a:r>
          </a:p>
          <a:p>
            <a:pPr algn="ctr">
              <a:lnSpc>
                <a:spcPct val="70000"/>
              </a:lnSpc>
            </a:pPr>
            <a:r>
              <a:rPr lang="en-US" sz="6000" b="1" dirty="0" smtClean="0">
                <a:solidFill>
                  <a:schemeClr val="bg1"/>
                </a:solidFill>
                <a:latin typeface="Calibri" pitchFamily="34" charset="0"/>
              </a:rPr>
              <a:t>19</a:t>
            </a:r>
            <a:endParaRPr lang="en-US" sz="60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lnSpc>
                <a:spcPct val="70000"/>
              </a:lnSpc>
            </a:pPr>
            <a:r>
              <a:rPr lang="en-US" sz="6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itchFamily="34" charset="0"/>
              </a:rPr>
              <a:t>years</a:t>
            </a:r>
            <a:endParaRPr lang="en-US" sz="6000" b="1" dirty="0">
              <a:solidFill>
                <a:schemeClr val="accent4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448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-21097" y="381000"/>
            <a:ext cx="9165097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63753" y="6508889"/>
            <a:ext cx="3245614" cy="255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Calibri" panose="020F0502020204030204" pitchFamily="34" charset="0"/>
              </a:rPr>
              <a:t>Source: PWC</a:t>
            </a:r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4" name="AutoShape 2" descr="https://www.allianz.com/v_1338979198000/media/about_us/who_we_are/images/employees_295x2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30" y="928688"/>
            <a:ext cx="3635530" cy="4999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38" y="1124524"/>
            <a:ext cx="2950196" cy="3726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60" y="1124524"/>
            <a:ext cx="3178641" cy="3757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307975" y="228600"/>
            <a:ext cx="8229600" cy="980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Calibri" panose="020F0502020204030204" pitchFamily="34" charset="0"/>
              </a:rPr>
              <a:t>Headcount and Talent Strategies</a:t>
            </a:r>
            <a:endParaRPr lang="en-US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976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724" y="1066800"/>
            <a:ext cx="4920836" cy="579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1097" y="381000"/>
            <a:ext cx="9165097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63753" y="6508889"/>
            <a:ext cx="3245614" cy="255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Calibri" panose="020F0502020204030204" pitchFamily="34" charset="0"/>
              </a:rPr>
              <a:t>Source: Manpower</a:t>
            </a:r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3632" y="233547"/>
            <a:ext cx="8229600" cy="980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Calibri" panose="020F0502020204030204" pitchFamily="34" charset="0"/>
              </a:rPr>
              <a:t>Employer Hiring Plans</a:t>
            </a:r>
            <a:endParaRPr lang="en-US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588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1097" y="381000"/>
            <a:ext cx="9165097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" y="1783951"/>
            <a:ext cx="9143999" cy="5060768"/>
          </a:xfrm>
          <a:prstGeom prst="rect">
            <a:avLst/>
          </a:prstGeom>
          <a:solidFill>
            <a:srgbClr val="00339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1097" y="1066801"/>
            <a:ext cx="9165094" cy="5791200"/>
          </a:xfrm>
          <a:prstGeom prst="rect">
            <a:avLst/>
          </a:prstGeom>
          <a:solidFill>
            <a:srgbClr val="5C5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0" y="1447800"/>
            <a:ext cx="9143245" cy="530832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33632" y="233547"/>
            <a:ext cx="8229600" cy="980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Calibri" panose="020F0502020204030204" pitchFamily="34" charset="0"/>
              </a:rPr>
              <a:t>The Corporate Talent System</a:t>
            </a:r>
            <a:endParaRPr lang="en-US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232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3856" y="1066801"/>
            <a:ext cx="9157856" cy="5791200"/>
          </a:xfrm>
          <a:prstGeom prst="rect">
            <a:avLst/>
          </a:prstGeom>
          <a:solidFill>
            <a:srgbClr val="5C5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1097" y="381000"/>
            <a:ext cx="9165097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46860" y="1214252"/>
            <a:ext cx="8137154" cy="5186548"/>
            <a:chOff x="695264" y="1804086"/>
            <a:chExt cx="8137154" cy="4794423"/>
          </a:xfrm>
        </p:grpSpPr>
        <p:sp>
          <p:nvSpPr>
            <p:cNvPr id="89" name="Rectangle 88"/>
            <p:cNvSpPr/>
            <p:nvPr/>
          </p:nvSpPr>
          <p:spPr>
            <a:xfrm>
              <a:off x="695264" y="1804086"/>
              <a:ext cx="8137154" cy="47944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264" y="1890585"/>
              <a:ext cx="8137154" cy="4707924"/>
            </a:xfrm>
            <a:prstGeom prst="rect">
              <a:avLst/>
            </a:prstGeom>
          </p:spPr>
        </p:pic>
      </p:grpSp>
      <p:sp>
        <p:nvSpPr>
          <p:cNvPr id="8" name="Title 1"/>
          <p:cNvSpPr txBox="1">
            <a:spLocks/>
          </p:cNvSpPr>
          <p:nvPr/>
        </p:nvSpPr>
        <p:spPr>
          <a:xfrm>
            <a:off x="333632" y="233547"/>
            <a:ext cx="8229600" cy="980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Calibri" panose="020F0502020204030204" pitchFamily="34" charset="0"/>
              </a:rPr>
              <a:t>Evolution of High-impact HR</a:t>
            </a:r>
            <a:endParaRPr lang="en-US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696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282</TotalTime>
  <Words>587</Words>
  <Application>Microsoft Office PowerPoint</Application>
  <PresentationFormat>On-screen Show (4:3)</PresentationFormat>
  <Paragraphs>147</Paragraphs>
  <Slides>19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Three-Year Goals and Strategies</vt:lpstr>
      <vt:lpstr>Top Global Trends CEOs  Say Will Transform Business</vt:lpstr>
      <vt:lpstr>Population Replacement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Join the Conversation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Krumpholz</dc:creator>
  <cp:lastModifiedBy>DMarron</cp:lastModifiedBy>
  <cp:revision>32</cp:revision>
  <dcterms:created xsi:type="dcterms:W3CDTF">2014-01-06T17:13:51Z</dcterms:created>
  <dcterms:modified xsi:type="dcterms:W3CDTF">2014-02-27T15:24:31Z</dcterms:modified>
</cp:coreProperties>
</file>