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0" r:id="rId2"/>
    <p:sldId id="291" r:id="rId3"/>
    <p:sldId id="261" r:id="rId4"/>
    <p:sldId id="286" r:id="rId5"/>
    <p:sldId id="272" r:id="rId6"/>
    <p:sldId id="273" r:id="rId7"/>
    <p:sldId id="274" r:id="rId8"/>
    <p:sldId id="275" r:id="rId9"/>
    <p:sldId id="276" r:id="rId10"/>
    <p:sldId id="277" r:id="rId11"/>
    <p:sldId id="287" r:id="rId12"/>
    <p:sldId id="292" r:id="rId13"/>
    <p:sldId id="293" r:id="rId14"/>
    <p:sldId id="294" r:id="rId15"/>
    <p:sldId id="295" r:id="rId16"/>
    <p:sldId id="296" r:id="rId17"/>
    <p:sldId id="297" r:id="rId18"/>
    <p:sldId id="298" r:id="rId19"/>
    <p:sldId id="299" r:id="rId20"/>
    <p:sldId id="300" r:id="rId21"/>
    <p:sldId id="288" r:id="rId22"/>
    <p:sldId id="301" r:id="rId23"/>
    <p:sldId id="302" r:id="rId24"/>
    <p:sldId id="303" r:id="rId25"/>
    <p:sldId id="304" r:id="rId26"/>
    <p:sldId id="305" r:id="rId27"/>
    <p:sldId id="306" r:id="rId28"/>
    <p:sldId id="289"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00" autoAdjust="0"/>
  </p:normalViewPr>
  <p:slideViewPr>
    <p:cSldViewPr>
      <p:cViewPr varScale="1">
        <p:scale>
          <a:sx n="70" d="100"/>
          <a:sy n="70" d="100"/>
        </p:scale>
        <p:origin x="-1074" y="-10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1902"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3CEA9F4-6C3B-4772-8013-02AC1059BEBD}" type="datetimeFigureOut">
              <a:rPr lang="en-US" smtClean="0"/>
              <a:pPr/>
              <a:t>2/24/2014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5CC3FD3-17AF-416B-99C3-63EBDDB7C1D1}" type="slidenum">
              <a:rPr lang="en-US" smtClean="0"/>
              <a:pPr/>
              <a:t>‹#›</a:t>
            </a:fld>
            <a:endParaRPr lang="en-US" dirty="0"/>
          </a:p>
        </p:txBody>
      </p:sp>
    </p:spTree>
    <p:extLst>
      <p:ext uri="{BB962C8B-B14F-4D97-AF65-F5344CB8AC3E}">
        <p14:creationId xmlns="" xmlns:p14="http://schemas.microsoft.com/office/powerpoint/2010/main" val="86814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BD8479C-01E7-4C1D-882F-0F728F7A6795}" type="datetimeFigureOut">
              <a:rPr lang="en-US" smtClean="0"/>
              <a:pPr/>
              <a:t>2/24/2014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83B5652-A87B-4E9A-AE13-0C03908969A9}" type="slidenum">
              <a:rPr lang="en-US" smtClean="0"/>
              <a:pPr/>
              <a:t>‹#›</a:t>
            </a:fld>
            <a:endParaRPr lang="en-US" dirty="0"/>
          </a:p>
        </p:txBody>
      </p:sp>
    </p:spTree>
    <p:extLst>
      <p:ext uri="{BB962C8B-B14F-4D97-AF65-F5344CB8AC3E}">
        <p14:creationId xmlns="" xmlns:p14="http://schemas.microsoft.com/office/powerpoint/2010/main" val="51082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an IHR or Global Mobility Policy perspective, the majority of the global organizations that KPMG serves  recognize domestic/civil partnerships of both opposite and same sex couples.</a:t>
            </a:r>
          </a:p>
          <a:p>
            <a:r>
              <a:rPr lang="en-US" dirty="0" smtClean="0"/>
              <a:t>Most do provide consideration in international assignment packages (“employee + 1 accompanied”) as they do for same sex married couples, such as:</a:t>
            </a:r>
          </a:p>
          <a:p>
            <a:pPr lvl="1"/>
            <a:r>
              <a:rPr lang="en-US" sz="2000" dirty="0" smtClean="0">
                <a:latin typeface="Helvetica" pitchFamily="34" charset="0"/>
                <a:cs typeface="Helvetica" pitchFamily="34" charset="0"/>
              </a:rPr>
              <a:t>Housing</a:t>
            </a:r>
          </a:p>
          <a:p>
            <a:pPr lvl="1"/>
            <a:r>
              <a:rPr lang="en-US" sz="2000" dirty="0" smtClean="0">
                <a:latin typeface="Helvetica" pitchFamily="34" charset="0"/>
                <a:cs typeface="Helvetica" pitchFamily="34" charset="0"/>
              </a:rPr>
              <a:t>Cost-of-Living Differential Allowance/Goods &amp; Services</a:t>
            </a:r>
          </a:p>
          <a:p>
            <a:pPr lvl="1"/>
            <a:r>
              <a:rPr lang="en-US" sz="2000" dirty="0" smtClean="0">
                <a:latin typeface="Helvetica" pitchFamily="34" charset="0"/>
                <a:cs typeface="Helvetica" pitchFamily="34" charset="0"/>
              </a:rPr>
              <a:t>Home leave</a:t>
            </a:r>
          </a:p>
          <a:p>
            <a:pPr lvl="1"/>
            <a:r>
              <a:rPr lang="en-US" sz="2000" dirty="0" smtClean="0">
                <a:latin typeface="Helvetica" pitchFamily="34" charset="0"/>
                <a:cs typeface="Helvetica" pitchFamily="34" charset="0"/>
              </a:rPr>
              <a:t>For some, Spousal Assistance</a:t>
            </a:r>
          </a:p>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one of the key obstacles in supporting assignees accompanied by same or opposite gender domestic partners, has been immigration restrictions.</a:t>
            </a:r>
          </a:p>
          <a:p>
            <a:r>
              <a:rPr lang="en-US" i="1" dirty="0" smtClean="0"/>
              <a:t>Sample LTIAP “Family” definition excerpt</a:t>
            </a:r>
            <a:r>
              <a:rPr lang="en-US" dirty="0" smtClean="0"/>
              <a:t>: </a:t>
            </a:r>
          </a:p>
          <a:p>
            <a:pPr>
              <a:buNone/>
            </a:pPr>
            <a:r>
              <a:rPr lang="en-US" sz="1200" i="1" u="sng" dirty="0" smtClean="0">
                <a:solidFill>
                  <a:schemeClr val="tx1"/>
                </a:solidFill>
              </a:rPr>
              <a:t>Family</a:t>
            </a:r>
          </a:p>
          <a:p>
            <a:r>
              <a:rPr lang="en-US" sz="1200" b="0" dirty="0" smtClean="0">
                <a:solidFill>
                  <a:schemeClr val="tx1"/>
                </a:solidFill>
              </a:rPr>
              <a:t>The definition of family for the purposes of this Policy shall follow the domestic benefit plan definition of family in the home country.  Other dependants living within the household will be considered for eligibility on a case-by-case basis.</a:t>
            </a:r>
          </a:p>
          <a:p>
            <a:r>
              <a:rPr lang="en-US" sz="1200" b="0" dirty="0" smtClean="0">
                <a:solidFill>
                  <a:schemeClr val="tx1"/>
                </a:solidFill>
              </a:rPr>
              <a:t>It is important to note that while [Company] recognizes civil partners of the same or opposite gender, </a:t>
            </a:r>
            <a:r>
              <a:rPr lang="en-US" sz="1200" b="0" dirty="0" smtClean="0">
                <a:solidFill>
                  <a:srgbClr val="FF0000"/>
                </a:solidFill>
              </a:rPr>
              <a:t>there are certain host countries that do not recognize such relationships and/or have immigration restrictions that may preclude the civil partner from obtaining a visa.  </a:t>
            </a:r>
            <a:r>
              <a:rPr lang="en-US" sz="1200" b="0" dirty="0" smtClean="0">
                <a:solidFill>
                  <a:schemeClr val="tx1"/>
                </a:solidFill>
              </a:rPr>
              <a:t>Therefore, even though the policy is to accommodate civil partners, in practice, it may not be possible due to external reasons out of [Company]’s control.</a:t>
            </a:r>
          </a:p>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dirty="0" smtClean="0"/>
              <a:t>Good news for U.S. inbound foreign national same-sex couples who have been legally married abroad in a country that recognizes same-sex marriage:</a:t>
            </a:r>
          </a:p>
          <a:p>
            <a:pPr lvl="1"/>
            <a:r>
              <a:rPr lang="en-US" sz="2000" dirty="0" smtClean="0">
                <a:latin typeface="Helvetica" pitchFamily="34" charset="0"/>
                <a:cs typeface="Helvetica" pitchFamily="34" charset="0"/>
              </a:rPr>
              <a:t>A visa applicant coming to the U.S. for any purpose – including work, study, international exchange or as a legal immigrant – will be eligible for U.S. spousal derivative visas (e.g. L-2, H-4 visas).</a:t>
            </a:r>
          </a:p>
          <a:p>
            <a:pPr lvl="2"/>
            <a:r>
              <a:rPr lang="en-US" sz="2000" dirty="0" smtClean="0">
                <a:latin typeface="Helvetica" pitchFamily="34" charset="0"/>
                <a:cs typeface="Helvetica" pitchFamily="34" charset="0"/>
              </a:rPr>
              <a:t>In particular, the accompanying same sex spouse in L-2 visa status may apply for U.S. work authorization.  </a:t>
            </a:r>
          </a:p>
          <a:p>
            <a:pPr lvl="1"/>
            <a:r>
              <a:rPr lang="en-US" sz="2000" dirty="0" smtClean="0">
                <a:latin typeface="Helvetica" pitchFamily="34" charset="0"/>
                <a:cs typeface="Helvetica" pitchFamily="34" charset="0"/>
              </a:rPr>
              <a:t>Likewise, stepchildren acquired through same sex marriages can also qualify as beneficiaries or for derivative status</a:t>
            </a:r>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“Traditional marriage,” “opposite-sex marriage,” “opposite-sex unions” are generally used interchangeably.</a:t>
            </a:r>
          </a:p>
          <a:p>
            <a:r>
              <a:rPr lang="en-US" sz="1200" dirty="0" smtClean="0"/>
              <a:t>“Same-sex marriage,” “gay marriage,” “civil unions” are used interchangeably to refer to a legally sanctioned same-sex relationship similar to traditional marriage.</a:t>
            </a:r>
          </a:p>
          <a:p>
            <a:r>
              <a:rPr lang="en-US" sz="1200" dirty="0" smtClean="0"/>
              <a:t>In contrast, “domestic partnerships” and “domestic partners” refer to persons in an intimate relationship without a traditional marriage or “same-sex marriage,” regardless of whether the relationship is heterosexual or homosexual.</a:t>
            </a:r>
          </a:p>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Updating of “Spousal” and “Family” definitions to include new language regarding same-sex marriage clarifications, as applicable</a:t>
            </a:r>
          </a:p>
          <a:p>
            <a:r>
              <a:rPr lang="en-US" sz="2000" dirty="0" smtClean="0"/>
              <a:t>Particular to Global Mobility, clarification of “spousal” language  and effect in:</a:t>
            </a:r>
          </a:p>
          <a:p>
            <a:pPr lvl="1"/>
            <a:r>
              <a:rPr lang="en-US" sz="2000" dirty="0" smtClean="0">
                <a:latin typeface="Helvetica" pitchFamily="34" charset="0"/>
                <a:cs typeface="Helvetica" pitchFamily="34" charset="0"/>
              </a:rPr>
              <a:t>International assignment policies</a:t>
            </a:r>
          </a:p>
          <a:p>
            <a:pPr lvl="1"/>
            <a:r>
              <a:rPr lang="en-US" sz="2000" dirty="0" smtClean="0">
                <a:latin typeface="Helvetica" pitchFamily="34" charset="0"/>
                <a:cs typeface="Helvetica" pitchFamily="34" charset="0"/>
              </a:rPr>
              <a:t>Tax reimbursement / equalization policies</a:t>
            </a:r>
          </a:p>
          <a:p>
            <a:pPr lvl="2"/>
            <a:r>
              <a:rPr lang="en-US" sz="2000" dirty="0" smtClean="0">
                <a:latin typeface="Helvetica" pitchFamily="34" charset="0"/>
                <a:cs typeface="Helvetica" pitchFamily="34" charset="0"/>
              </a:rPr>
              <a:t>Treatment of spousal income</a:t>
            </a:r>
          </a:p>
          <a:p>
            <a:pPr lvl="1"/>
            <a:r>
              <a:rPr lang="en-US" sz="2000" dirty="0" smtClean="0">
                <a:latin typeface="Helvetica" pitchFamily="34" charset="0"/>
                <a:cs typeface="Helvetica" pitchFamily="34" charset="0"/>
              </a:rPr>
              <a:t>Letters of Assignment/Understanding</a:t>
            </a:r>
          </a:p>
          <a:p>
            <a:pPr lvl="1"/>
            <a:r>
              <a:rPr lang="en-US" sz="2000" dirty="0" smtClean="0">
                <a:latin typeface="Helvetica" pitchFamily="34" charset="0"/>
                <a:cs typeface="Helvetica" pitchFamily="34" charset="0"/>
              </a:rPr>
              <a:t>Definitions sections</a:t>
            </a:r>
          </a:p>
          <a:p>
            <a:pPr lvl="1"/>
            <a:r>
              <a:rPr lang="en-US" sz="2000" dirty="0" smtClean="0">
                <a:latin typeface="Helvetica" pitchFamily="34" charset="0"/>
                <a:cs typeface="Helvetica" pitchFamily="34" charset="0"/>
              </a:rPr>
              <a:t>Frequently Asked Questions (FAQ) summaries</a:t>
            </a:r>
          </a:p>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Determine host country recognition of home country same-sex marriage / civil partnership to confirm immigration options for entry, stay and possible work authorization in the host country.</a:t>
            </a:r>
          </a:p>
          <a:p>
            <a:r>
              <a:rPr lang="en-US" sz="1200" dirty="0" smtClean="0"/>
              <a:t>For current assignees, possible updating of assignment cost projections to reflect additional compensation changes and approved services.</a:t>
            </a:r>
          </a:p>
          <a:p>
            <a:r>
              <a:rPr lang="en-US" sz="1200" dirty="0" smtClean="0"/>
              <a:t>For current assignees, updating of assignment cost accruals.</a:t>
            </a:r>
          </a:p>
          <a:p>
            <a:r>
              <a:rPr lang="en-US" sz="1200" dirty="0" smtClean="0"/>
              <a:t>Possible on-going challenges under policy between states recognizing same-sex marriage and those that don’t.</a:t>
            </a:r>
          </a:p>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latin typeface="Helvetica" pitchFamily="34" charset="0"/>
                <a:cs typeface="Helvetica" pitchFamily="34" charset="0"/>
              </a:rPr>
              <a:t>ERISA plans</a:t>
            </a:r>
            <a:endParaRPr lang="en-US" sz="1600" dirty="0" smtClean="0">
              <a:latin typeface="Helvetica" pitchFamily="34" charset="0"/>
              <a:cs typeface="Helvetica" pitchFamily="34" charset="0"/>
            </a:endParaRPr>
          </a:p>
          <a:p>
            <a:pPr marL="0" lvl="0" indent="0">
              <a:buNone/>
            </a:pPr>
            <a:r>
              <a:rPr lang="en-US" sz="1400" dirty="0" smtClean="0">
                <a:latin typeface="Helvetica" pitchFamily="34" charset="0"/>
                <a:cs typeface="Helvetica" pitchFamily="34" charset="0"/>
              </a:rPr>
              <a:t>The tax treatment of health benefits of same-sex couples may no longer be imputed/taxable.</a:t>
            </a:r>
          </a:p>
          <a:p>
            <a:pPr marL="0" lvl="0" indent="0">
              <a:buNone/>
            </a:pPr>
            <a:r>
              <a:rPr lang="en-US" sz="1400" dirty="0" smtClean="0">
                <a:latin typeface="Helvetica" pitchFamily="34" charset="0"/>
                <a:cs typeface="Helvetica" pitchFamily="34" charset="0"/>
              </a:rPr>
              <a:t>The reimbursement of expenses incurred by a same-sex spouse under a flexible spending arrangement (FSA), health reimbursement arrangement (HRA) or health savings account (HSA) are no longer expected to be taxable.</a:t>
            </a:r>
          </a:p>
          <a:p>
            <a:pPr marL="0" lvl="0" indent="0">
              <a:buNone/>
            </a:pPr>
            <a:r>
              <a:rPr lang="en-US" sz="1400" dirty="0" smtClean="0">
                <a:latin typeface="Helvetica" pitchFamily="34" charset="0"/>
                <a:cs typeface="Helvetica" pitchFamily="34" charset="0"/>
              </a:rPr>
              <a:t>Same-sex spouses may be entitled to the same spousal rights as opposite-sex spouses, impacting survivor benefits and hardship withdrawals.</a:t>
            </a:r>
          </a:p>
          <a:p>
            <a:r>
              <a:rPr lang="en-US" sz="1600" b="1" dirty="0" smtClean="0">
                <a:latin typeface="Helvetica" pitchFamily="34" charset="0"/>
                <a:cs typeface="Helvetica" pitchFamily="34" charset="0"/>
              </a:rPr>
              <a:t>HIPAA rules</a:t>
            </a:r>
            <a:endParaRPr lang="en-US" sz="1600" dirty="0" smtClean="0">
              <a:latin typeface="Helvetica" pitchFamily="34" charset="0"/>
              <a:cs typeface="Helvetica" pitchFamily="34" charset="0"/>
            </a:endParaRPr>
          </a:p>
          <a:p>
            <a:pPr marL="0" indent="0">
              <a:buNone/>
            </a:pPr>
            <a:r>
              <a:rPr lang="en-US" sz="1400" dirty="0" smtClean="0">
                <a:latin typeface="Helvetica" pitchFamily="34" charset="0"/>
                <a:cs typeface="Helvetica" pitchFamily="34" charset="0"/>
              </a:rPr>
              <a:t>Appears likely that all HIPAA special enrollment rights for opposite-sex married couples should also be offered to same-sex married couples — again, assuming the state you’re in recognizes same-sex marriages.</a:t>
            </a:r>
          </a:p>
          <a:p>
            <a:pPr marL="0" indent="0">
              <a:buNone/>
            </a:pPr>
            <a:r>
              <a:rPr lang="en-US" sz="1400" dirty="0" smtClean="0">
                <a:latin typeface="Helvetica" pitchFamily="34" charset="0"/>
                <a:cs typeface="Helvetica" pitchFamily="34" charset="0"/>
              </a:rPr>
              <a:t>Traditionally, the only way same-sex spouses were extended special enrollment rights was if they were covered by a plan’s definition of “dependent.”</a:t>
            </a:r>
          </a:p>
          <a:p>
            <a:r>
              <a:rPr lang="en-US" sz="1400" b="1" dirty="0" smtClean="0">
                <a:latin typeface="Helvetica" pitchFamily="34" charset="0"/>
                <a:cs typeface="Helvetica" pitchFamily="34" charset="0"/>
              </a:rPr>
              <a:t>FMLA coverage</a:t>
            </a:r>
            <a:endParaRPr lang="en-US" sz="1400" dirty="0" smtClean="0">
              <a:latin typeface="Helvetica" pitchFamily="34" charset="0"/>
              <a:cs typeface="Helvetica" pitchFamily="34" charset="0"/>
            </a:endParaRPr>
          </a:p>
          <a:p>
            <a:pPr marL="0" indent="0">
              <a:buNone/>
            </a:pPr>
            <a:r>
              <a:rPr lang="en-US" sz="1200" dirty="0" smtClean="0">
                <a:latin typeface="Helvetica" pitchFamily="34" charset="0"/>
                <a:cs typeface="Helvetica" pitchFamily="34" charset="0"/>
              </a:rPr>
              <a:t>The FMLA entitles eligible employees to job-protected unpaid time off to care for a seriously ill family member should include same-sex spouses ,at least in the states that recognize same-sex marriages.</a:t>
            </a:r>
          </a:p>
          <a:p>
            <a:r>
              <a:rPr lang="en-US" sz="1400" b="1" dirty="0" smtClean="0">
                <a:latin typeface="Helvetica" pitchFamily="34" charset="0"/>
                <a:cs typeface="Helvetica" pitchFamily="34" charset="0"/>
              </a:rPr>
              <a:t>COBRA coverage</a:t>
            </a:r>
            <a:endParaRPr lang="en-US" sz="1400" dirty="0" smtClean="0">
              <a:latin typeface="Helvetica" pitchFamily="34" charset="0"/>
              <a:cs typeface="Helvetica" pitchFamily="34" charset="0"/>
            </a:endParaRPr>
          </a:p>
          <a:p>
            <a:pPr marL="0" indent="0">
              <a:buNone/>
            </a:pPr>
            <a:r>
              <a:rPr lang="en-US" sz="1200" dirty="0" smtClean="0">
                <a:latin typeface="Helvetica" pitchFamily="34" charset="0"/>
                <a:cs typeface="Helvetica" pitchFamily="34" charset="0"/>
              </a:rPr>
              <a:t>Same-sex spouses could now have a legally-protected right to obtain COBRA benefits — although there’s nothing stopping group health plans from extending COBRA-like benefits to same-sex spouses, again, depending on how your state views same-sex marriage</a:t>
            </a:r>
            <a:r>
              <a:rPr lang="en-US" sz="1400" dirty="0" smtClean="0">
                <a:latin typeface="Helvetica" pitchFamily="34" charset="0"/>
                <a:cs typeface="Helvetica" pitchFamily="34" charset="0"/>
              </a:rPr>
              <a:t>.</a:t>
            </a:r>
          </a:p>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B5652-A87B-4E9A-AE13-0C03908969A9}"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89672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138832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56611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622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2"/>
                </a:solidFill>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Helvetica" pitchFamily="34" charset="0"/>
                <a:cs typeface="Helvetica" pitchFamily="34" charset="0"/>
              </a:defRPr>
            </a:lvl1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961989" y="5572229"/>
            <a:ext cx="1847619" cy="828571"/>
          </a:xfrm>
          <a:prstGeom prst="rect">
            <a:avLst/>
          </a:prstGeom>
        </p:spPr>
      </p:pic>
    </p:spTree>
    <p:extLst>
      <p:ext uri="{BB962C8B-B14F-4D97-AF65-F5344CB8AC3E}">
        <p14:creationId xmlns="" xmlns:p14="http://schemas.microsoft.com/office/powerpoint/2010/main" val="239137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30269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154698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422710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174290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425725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116706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3E63-A7F6-4C47-BD47-A0F51A6FCD6D}" type="datetimeFigureOut">
              <a:rPr lang="en-US" smtClean="0"/>
              <a:pPr/>
              <a:t>2/24/2014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290613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13E63-A7F6-4C47-BD47-A0F51A6FCD6D}" type="datetimeFigureOut">
              <a:rPr lang="en-US" smtClean="0"/>
              <a:pPr/>
              <a:t>2/24/2014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64F54-F18B-459D-AA9B-7864C6B1F98E}" type="slidenum">
              <a:rPr lang="en-US" smtClean="0"/>
              <a:pPr/>
              <a:t>‹#›</a:t>
            </a:fld>
            <a:endParaRPr lang="en-US" dirty="0"/>
          </a:p>
        </p:txBody>
      </p:sp>
    </p:spTree>
    <p:extLst>
      <p:ext uri="{BB962C8B-B14F-4D97-AF65-F5344CB8AC3E}">
        <p14:creationId xmlns="" xmlns:p14="http://schemas.microsoft.com/office/powerpoint/2010/main" val="1984103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tchagen@kpmg.com" TargetMode="External"/><Relationship Id="rId2" Type="http://schemas.openxmlformats.org/officeDocument/2006/relationships/hyperlink" Target="mailto:mdaniels@guidewire.com" TargetMode="External"/><Relationship Id="rId1" Type="http://schemas.openxmlformats.org/officeDocument/2006/relationships/slideLayout" Target="../slideLayouts/slideLayout2.xml"/><Relationship Id="rId6" Type="http://schemas.openxmlformats.org/officeDocument/2006/relationships/hyperlink" Target="mailto:rthadani@kpmg.com" TargetMode="External"/><Relationship Id="rId5" Type="http://schemas.openxmlformats.org/officeDocument/2006/relationships/hyperlink" Target="mailto:jpernaselli@kpmg.com" TargetMode="External"/><Relationship Id="rId4" Type="http://schemas.openxmlformats.org/officeDocument/2006/relationships/hyperlink" Target="mailto:sameer@immigrationlaw.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3352800"/>
            <a:ext cx="8229600" cy="1077218"/>
          </a:xfrm>
          <a:prstGeom prst="rect">
            <a:avLst/>
          </a:prstGeom>
          <a:noFill/>
        </p:spPr>
        <p:txBody>
          <a:bodyPr wrap="square" rtlCol="0">
            <a:spAutoFit/>
          </a:bodyPr>
          <a:lstStyle/>
          <a:p>
            <a:r>
              <a:rPr lang="en-US" sz="3200" b="1" dirty="0" smtClean="0">
                <a:solidFill>
                  <a:schemeClr val="tx2"/>
                </a:solidFill>
                <a:latin typeface="Helvetica"/>
                <a:cs typeface="Helvetica"/>
              </a:rPr>
              <a:t>We are family - DOMA, the New Family and Mobility</a:t>
            </a:r>
            <a:endParaRPr lang="en-US" sz="3200" b="1" dirty="0">
              <a:solidFill>
                <a:schemeClr val="tx2"/>
              </a:solidFill>
              <a:latin typeface="Helvetica"/>
              <a:cs typeface="Helvetica"/>
            </a:endParaRPr>
          </a:p>
        </p:txBody>
      </p:sp>
      <p:sp>
        <p:nvSpPr>
          <p:cNvPr id="7" name="TextBox 6"/>
          <p:cNvSpPr txBox="1"/>
          <p:nvPr/>
        </p:nvSpPr>
        <p:spPr>
          <a:xfrm>
            <a:off x="2590800" y="5334000"/>
            <a:ext cx="3733800" cy="1066800"/>
          </a:xfrm>
          <a:prstGeom prst="rect">
            <a:avLst/>
          </a:prstGeom>
          <a:noFill/>
        </p:spPr>
        <p:txBody>
          <a:bodyPr wrap="square" rtlCol="0">
            <a:noAutofit/>
          </a:bodyPr>
          <a:lstStyle/>
          <a:p>
            <a:r>
              <a:rPr lang="en-US" sz="1400" dirty="0" smtClean="0">
                <a:latin typeface="Helvetica" pitchFamily="34" charset="0"/>
                <a:cs typeface="Helvetica" pitchFamily="34" charset="0"/>
              </a:rPr>
              <a:t>Mark Daniels, Guidewire Software</a:t>
            </a:r>
          </a:p>
          <a:p>
            <a:r>
              <a:rPr lang="en-US" sz="1400" dirty="0" smtClean="0">
                <a:latin typeface="Helvetica" pitchFamily="34" charset="0"/>
                <a:cs typeface="Helvetica" pitchFamily="34" charset="0"/>
              </a:rPr>
              <a:t>Tara Hagen, KPMG LLP</a:t>
            </a:r>
          </a:p>
          <a:p>
            <a:r>
              <a:rPr lang="en-US" sz="1400" dirty="0" smtClean="0">
                <a:latin typeface="Helvetica" pitchFamily="34" charset="0"/>
                <a:cs typeface="Helvetica" pitchFamily="34" charset="0"/>
              </a:rPr>
              <a:t>Sameer Khedekar, Pearl Law Group</a:t>
            </a:r>
          </a:p>
          <a:p>
            <a:r>
              <a:rPr lang="en-US" sz="1400" dirty="0" smtClean="0">
                <a:latin typeface="Helvetica" pitchFamily="34" charset="0"/>
                <a:cs typeface="Helvetica" pitchFamily="34" charset="0"/>
              </a:rPr>
              <a:t>Joseph Pernaselli, KPMG LLP</a:t>
            </a:r>
          </a:p>
          <a:p>
            <a:r>
              <a:rPr lang="en-US" sz="1400" dirty="0" smtClean="0">
                <a:latin typeface="Helvetica" pitchFamily="34" charset="0"/>
                <a:cs typeface="Helvetica" pitchFamily="34" charset="0"/>
              </a:rPr>
              <a:t>Rajiv Thadani, KPMG LLP</a:t>
            </a:r>
            <a:endParaRPr lang="en-US" sz="1400" dirty="0">
              <a:latin typeface="Helvetica" pitchFamily="34" charset="0"/>
              <a:cs typeface="Helvetica"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609607"/>
            <a:ext cx="2900880" cy="1178005"/>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61989" y="5572229"/>
            <a:ext cx="1847619" cy="828571"/>
          </a:xfrm>
          <a:prstGeom prst="rect">
            <a:avLst/>
          </a:prstGeom>
        </p:spPr>
      </p:pic>
      <p:pic>
        <p:nvPicPr>
          <p:cNvPr id="10" name="Picture 9" descr="17sol"/>
          <p:cNvPicPr/>
          <p:nvPr/>
        </p:nvPicPr>
        <p:blipFill>
          <a:blip r:embed="rId5" cstate="print"/>
          <a:srcRect/>
          <a:stretch>
            <a:fillRect/>
          </a:stretch>
        </p:blipFill>
        <p:spPr bwMode="auto">
          <a:xfrm>
            <a:off x="609600" y="5334000"/>
            <a:ext cx="1524000" cy="914400"/>
          </a:xfrm>
          <a:prstGeom prst="rect">
            <a:avLst/>
          </a:prstGeom>
          <a:noFill/>
          <a:ln w="9525">
            <a:noFill/>
            <a:miter lim="800000"/>
            <a:headEnd/>
            <a:tailEnd/>
          </a:ln>
        </p:spPr>
      </p:pic>
    </p:spTree>
    <p:extLst>
      <p:ext uri="{BB962C8B-B14F-4D97-AF65-F5344CB8AC3E}">
        <p14:creationId xmlns="" xmlns:p14="http://schemas.microsoft.com/office/powerpoint/2010/main" val="69208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Same Sex Marriage Laws by Country</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idx="1"/>
          </p:nvPr>
        </p:nvSpPr>
        <p:spPr>
          <a:xfrm>
            <a:off x="1981200" y="1828800"/>
            <a:ext cx="2743200" cy="4525963"/>
          </a:xfrm>
        </p:spPr>
        <p:txBody>
          <a:bodyPr>
            <a:normAutofit/>
          </a:bodyPr>
          <a:lstStyle/>
          <a:p>
            <a:r>
              <a:rPr lang="en-US" sz="2400" dirty="0" smtClean="0">
                <a:latin typeface="Helvetica" pitchFamily="34" charset="0"/>
                <a:cs typeface="Helvetica" pitchFamily="34" charset="0"/>
              </a:rPr>
              <a:t>Belgium</a:t>
            </a:r>
          </a:p>
          <a:p>
            <a:r>
              <a:rPr lang="en-US" dirty="0" smtClean="0"/>
              <a:t>Brazil</a:t>
            </a:r>
          </a:p>
          <a:p>
            <a:r>
              <a:rPr lang="en-US" sz="2400" dirty="0" smtClean="0">
                <a:latin typeface="Helvetica" pitchFamily="34" charset="0"/>
                <a:cs typeface="Helvetica" pitchFamily="34" charset="0"/>
              </a:rPr>
              <a:t>Canada</a:t>
            </a:r>
          </a:p>
          <a:p>
            <a:r>
              <a:rPr lang="en-US" dirty="0" smtClean="0"/>
              <a:t>France</a:t>
            </a:r>
          </a:p>
          <a:p>
            <a:r>
              <a:rPr lang="en-US" sz="2400" dirty="0" smtClean="0">
                <a:latin typeface="Helvetica" pitchFamily="34" charset="0"/>
                <a:cs typeface="Helvetica" pitchFamily="34" charset="0"/>
              </a:rPr>
              <a:t>Italy</a:t>
            </a:r>
          </a:p>
          <a:p>
            <a:r>
              <a:rPr lang="en-US" dirty="0" smtClean="0"/>
              <a:t>Mexico</a:t>
            </a:r>
          </a:p>
          <a:p>
            <a:r>
              <a:rPr lang="en-US" sz="2400" dirty="0" smtClean="0">
                <a:latin typeface="Helvetica" pitchFamily="34" charset="0"/>
                <a:cs typeface="Helvetica" pitchFamily="34" charset="0"/>
              </a:rPr>
              <a:t>Netherlands</a:t>
            </a:r>
          </a:p>
          <a:p>
            <a:r>
              <a:rPr lang="en-US" dirty="0" smtClean="0"/>
              <a:t>South Africa</a:t>
            </a:r>
          </a:p>
          <a:p>
            <a:r>
              <a:rPr lang="en-US" sz="2400" dirty="0" smtClean="0">
                <a:latin typeface="Helvetica" pitchFamily="34" charset="0"/>
                <a:cs typeface="Helvetica" pitchFamily="34" charset="0"/>
              </a:rPr>
              <a:t>United States </a:t>
            </a:r>
            <a:endParaRPr lang="en-US" sz="2400" dirty="0">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572229"/>
            <a:ext cx="1847619" cy="828571"/>
          </a:xfrm>
          <a:prstGeom prst="rect">
            <a:avLst/>
          </a:prstGeom>
        </p:spPr>
      </p:pic>
      <p:sp>
        <p:nvSpPr>
          <p:cNvPr id="6" name="Content Placeholder 2"/>
          <p:cNvSpPr txBox="1">
            <a:spLocks/>
          </p:cNvSpPr>
          <p:nvPr/>
        </p:nvSpPr>
        <p:spPr>
          <a:xfrm>
            <a:off x="6172200" y="1752600"/>
            <a:ext cx="2667000" cy="3505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Helvetica" pitchFamily="34" charset="0"/>
                <a:ea typeface="+mn-ea"/>
                <a:cs typeface="Helvetica" pitchFamily="34" charset="0"/>
              </a:rPr>
              <a:t>China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Helvetica" pitchFamily="34" charset="0"/>
                <a:ea typeface="+mn-ea"/>
                <a:cs typeface="Helvetica" pitchFamily="34" charset="0"/>
              </a:rPr>
              <a:t>Hong Kong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Helvetica" pitchFamily="34" charset="0"/>
                <a:ea typeface="+mn-ea"/>
                <a:cs typeface="Helvetica" pitchFamily="34" charset="0"/>
              </a:rPr>
              <a:t>India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Helvetica" pitchFamily="34" charset="0"/>
                <a:ea typeface="+mn-ea"/>
                <a:cs typeface="Helvetica" pitchFamily="34" charset="0"/>
              </a:rPr>
              <a:t>Japan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Helvetica" pitchFamily="34" charset="0"/>
                <a:ea typeface="+mn-ea"/>
                <a:cs typeface="Helvetica" pitchFamily="34" charset="0"/>
              </a:rPr>
              <a:t>Peru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Helvetica" pitchFamily="34" charset="0"/>
                <a:ea typeface="+mn-ea"/>
                <a:cs typeface="Helvetica" pitchFamily="34" charset="0"/>
              </a:rPr>
              <a:t>Russia</a:t>
            </a:r>
          </a:p>
        </p:txBody>
      </p:sp>
      <p:sp>
        <p:nvSpPr>
          <p:cNvPr id="7" name="TextBox 6"/>
          <p:cNvSpPr txBox="1"/>
          <p:nvPr/>
        </p:nvSpPr>
        <p:spPr>
          <a:xfrm>
            <a:off x="838200" y="1367135"/>
            <a:ext cx="2286000" cy="461665"/>
          </a:xfrm>
          <a:prstGeom prst="rect">
            <a:avLst/>
          </a:prstGeom>
          <a:noFill/>
        </p:spPr>
        <p:txBody>
          <a:bodyPr wrap="square" rtlCol="0">
            <a:spAutoFit/>
          </a:bodyPr>
          <a:lstStyle/>
          <a:p>
            <a:pPr algn="ctr"/>
            <a:r>
              <a:rPr lang="en-US" sz="2400" b="1" dirty="0" smtClean="0">
                <a:solidFill>
                  <a:srgbClr val="008000"/>
                </a:solidFill>
              </a:rPr>
              <a:t>Favorable:</a:t>
            </a:r>
            <a:endParaRPr lang="en-US" sz="2400" b="1" dirty="0">
              <a:solidFill>
                <a:srgbClr val="008000"/>
              </a:solidFill>
            </a:endParaRPr>
          </a:p>
        </p:txBody>
      </p:sp>
      <p:sp>
        <p:nvSpPr>
          <p:cNvPr id="8" name="TextBox 7"/>
          <p:cNvSpPr txBox="1"/>
          <p:nvPr/>
        </p:nvSpPr>
        <p:spPr>
          <a:xfrm>
            <a:off x="4953000" y="1371600"/>
            <a:ext cx="2286000" cy="461665"/>
          </a:xfrm>
          <a:prstGeom prst="rect">
            <a:avLst/>
          </a:prstGeom>
          <a:noFill/>
        </p:spPr>
        <p:txBody>
          <a:bodyPr wrap="square" rtlCol="0">
            <a:spAutoFit/>
          </a:bodyPr>
          <a:lstStyle/>
          <a:p>
            <a:pPr algn="ctr"/>
            <a:r>
              <a:rPr lang="en-US" sz="2400" b="1" dirty="0" smtClean="0">
                <a:solidFill>
                  <a:srgbClr val="CC6600"/>
                </a:solidFill>
              </a:rPr>
              <a:t>Not so much:</a:t>
            </a:r>
            <a:endParaRPr lang="en-US" sz="2400" b="1" dirty="0">
              <a:solidFill>
                <a:srgbClr val="CC6600"/>
              </a:solidFill>
            </a:endParaRPr>
          </a:p>
        </p:txBody>
      </p:sp>
      <p:pic>
        <p:nvPicPr>
          <p:cNvPr id="4099" name="Picture 3"/>
          <p:cNvPicPr>
            <a:picLocks noChangeAspect="1" noChangeArrowheads="1"/>
          </p:cNvPicPr>
          <p:nvPr/>
        </p:nvPicPr>
        <p:blipFill>
          <a:blip r:embed="rId3" cstate="print"/>
          <a:stretch>
            <a:fillRect/>
          </a:stretch>
        </p:blipFill>
        <p:spPr bwMode="auto">
          <a:xfrm>
            <a:off x="220980" y="2133600"/>
            <a:ext cx="1684020" cy="19812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tretch>
            <a:fillRect/>
          </a:stretch>
        </p:blipFill>
        <p:spPr bwMode="auto">
          <a:xfrm>
            <a:off x="4476750" y="2133600"/>
            <a:ext cx="1619250" cy="1905000"/>
          </a:xfrm>
          <a:prstGeom prst="rect">
            <a:avLst/>
          </a:prstGeom>
          <a:noFill/>
          <a:ln w="9525">
            <a:noFill/>
            <a:miter lim="800000"/>
            <a:headEnd/>
            <a:tailEnd/>
          </a:ln>
        </p:spPr>
      </p:pic>
    </p:spTree>
    <p:extLst>
      <p:ext uri="{BB962C8B-B14F-4D97-AF65-F5344CB8AC3E}">
        <p14:creationId xmlns:p14="http://schemas.microsoft.com/office/powerpoint/2010/main" xmlns="" val="325227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Policy Considerations</a:t>
            </a:r>
            <a:endParaRPr lang="en-US" dirty="0"/>
          </a:p>
        </p:txBody>
      </p:sp>
      <p:sp>
        <p:nvSpPr>
          <p:cNvPr id="3" name="Content Placeholder 2"/>
          <p:cNvSpPr>
            <a:spLocks noGrp="1"/>
          </p:cNvSpPr>
          <p:nvPr>
            <p:ph idx="1"/>
          </p:nvPr>
        </p:nvSpPr>
        <p:spPr/>
        <p:txBody>
          <a:bodyPr/>
          <a:lstStyle/>
          <a:p>
            <a:pPr>
              <a:buNone/>
            </a:pPr>
            <a:r>
              <a:rPr lang="en-US" dirty="0" smtClean="0"/>
              <a:t>Joseph Pernaselli</a:t>
            </a:r>
          </a:p>
          <a:p>
            <a:pPr>
              <a:buNone/>
            </a:pPr>
            <a:r>
              <a:rPr lang="en-US" dirty="0" smtClean="0"/>
              <a:t>Senior Manager, Global Mobility Advisory Services</a:t>
            </a:r>
          </a:p>
          <a:p>
            <a:pPr>
              <a:buNone/>
            </a:pPr>
            <a:r>
              <a:rPr lang="en-US" dirty="0" smtClean="0"/>
              <a:t>KPMG LLP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4924309_3666.jpg"/>
          <p:cNvPicPr>
            <a:picLocks noChangeAspect="1"/>
          </p:cNvPicPr>
          <p:nvPr/>
        </p:nvPicPr>
        <p:blipFill>
          <a:blip r:embed="rId3" cstate="print"/>
          <a:srcRect r="79" b="61"/>
          <a:stretch>
            <a:fillRect/>
          </a:stretch>
        </p:blipFill>
        <p:spPr>
          <a:xfrm>
            <a:off x="457200" y="1600200"/>
            <a:ext cx="4114800" cy="4572000"/>
          </a:xfrm>
          <a:prstGeom prst="rect">
            <a:avLst/>
          </a:prstGeom>
        </p:spPr>
      </p:pic>
      <p:sp>
        <p:nvSpPr>
          <p:cNvPr id="2" name="Title 1"/>
          <p:cNvSpPr>
            <a:spLocks noGrp="1"/>
          </p:cNvSpPr>
          <p:nvPr>
            <p:ph type="title"/>
          </p:nvPr>
        </p:nvSpPr>
        <p:spPr/>
        <p:txBody>
          <a:bodyPr>
            <a:normAutofit/>
          </a:bodyPr>
          <a:lstStyle/>
          <a:p>
            <a:r>
              <a:rPr lang="en-US" sz="3200" b="1" i="1" dirty="0" smtClean="0">
                <a:solidFill>
                  <a:schemeClr val="tx2"/>
                </a:solidFill>
                <a:latin typeface="Helvetica" pitchFamily="34" charset="0"/>
                <a:cs typeface="Helvetica" pitchFamily="34" charset="0"/>
              </a:rPr>
              <a:t>U.S. v. Windsor</a:t>
            </a:r>
            <a:r>
              <a:rPr lang="en-US" sz="3200" b="1" dirty="0" smtClean="0">
                <a:solidFill>
                  <a:schemeClr val="tx2"/>
                </a:solidFill>
                <a:latin typeface="Helvetica" pitchFamily="34" charset="0"/>
                <a:cs typeface="Helvetica" pitchFamily="34" charset="0"/>
              </a:rPr>
              <a:t>: Effects on Global Mobility</a:t>
            </a:r>
            <a:endParaRPr lang="en-US" sz="3200" b="1" dirty="0">
              <a:solidFill>
                <a:schemeClr val="tx2"/>
              </a:solidFill>
              <a:latin typeface="Helvetica" pitchFamily="34" charset="0"/>
              <a:cs typeface="Helvetica" pitchFamily="34" charset="0"/>
            </a:endParaRPr>
          </a:p>
        </p:txBody>
      </p:sp>
      <p:sp>
        <p:nvSpPr>
          <p:cNvPr id="7" name="Content Placeholder 6"/>
          <p:cNvSpPr>
            <a:spLocks noGrp="1"/>
          </p:cNvSpPr>
          <p:nvPr>
            <p:ph sz="half" idx="2"/>
          </p:nvPr>
        </p:nvSpPr>
        <p:spPr/>
        <p:txBody>
          <a:bodyPr>
            <a:normAutofit fontScale="92500" lnSpcReduction="10000"/>
          </a:bodyPr>
          <a:lstStyle/>
          <a:p>
            <a:r>
              <a:rPr lang="en-US" dirty="0" smtClean="0">
                <a:latin typeface="Helvetica" pitchFamily="34" charset="0"/>
                <a:cs typeface="Helvetica" pitchFamily="34" charset="0"/>
              </a:rPr>
              <a:t>The majority of today’s global organizations recognize domestic/civil partnerships of both opposite and same sex couples.</a:t>
            </a:r>
          </a:p>
          <a:p>
            <a:r>
              <a:rPr lang="en-US" dirty="0" smtClean="0">
                <a:latin typeface="Helvetica" pitchFamily="34" charset="0"/>
                <a:cs typeface="Helvetica" pitchFamily="34" charset="0"/>
              </a:rPr>
              <a:t>Considered in international assignment packages (“employee + 1 accompanied”), like same sex couples</a:t>
            </a:r>
            <a:endParaRPr lang="en-US" sz="2000" dirty="0" smtClean="0">
              <a:latin typeface="Helvetica" pitchFamily="34" charset="0"/>
              <a:cs typeface="Helvetica" pitchFamily="34" charset="0"/>
            </a:endParaRP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dv2074004_2256.jpg"/>
          <p:cNvPicPr>
            <a:picLocks noChangeAspect="1"/>
          </p:cNvPicPr>
          <p:nvPr/>
        </p:nvPicPr>
        <p:blipFill>
          <a:blip r:embed="rId3" cstate="print"/>
          <a:stretch>
            <a:fillRect/>
          </a:stretch>
        </p:blipFill>
        <p:spPr>
          <a:xfrm>
            <a:off x="4648200" y="1600200"/>
            <a:ext cx="4038600" cy="4572000"/>
          </a:xfrm>
          <a:prstGeom prst="rect">
            <a:avLst/>
          </a:prstGeom>
        </p:spPr>
      </p:pic>
      <p:sp>
        <p:nvSpPr>
          <p:cNvPr id="2" name="Title 1"/>
          <p:cNvSpPr>
            <a:spLocks noGrp="1"/>
          </p:cNvSpPr>
          <p:nvPr>
            <p:ph type="title"/>
          </p:nvPr>
        </p:nvSpPr>
        <p:spPr/>
        <p:txBody>
          <a:bodyPr>
            <a:normAutofit/>
          </a:bodyPr>
          <a:lstStyle/>
          <a:p>
            <a:r>
              <a:rPr lang="en-US" sz="3200" b="1" i="1" dirty="0" smtClean="0">
                <a:solidFill>
                  <a:schemeClr val="tx2"/>
                </a:solidFill>
                <a:latin typeface="Helvetica" pitchFamily="34" charset="0"/>
                <a:cs typeface="Helvetica" pitchFamily="34" charset="0"/>
              </a:rPr>
              <a:t>U.S. v. Windsor</a:t>
            </a:r>
            <a:r>
              <a:rPr lang="en-US" sz="3200" b="1" dirty="0" smtClean="0">
                <a:solidFill>
                  <a:schemeClr val="tx2"/>
                </a:solidFill>
                <a:latin typeface="Helvetica" pitchFamily="34" charset="0"/>
                <a:cs typeface="Helvetica" pitchFamily="34" charset="0"/>
              </a:rPr>
              <a:t>: Effects on Global Mobility</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lstStyle/>
          <a:p>
            <a:r>
              <a:rPr lang="en-US" dirty="0" smtClean="0">
                <a:latin typeface="Helvetica" pitchFamily="34" charset="0"/>
                <a:cs typeface="Helvetica" pitchFamily="34" charset="0"/>
              </a:rPr>
              <a:t>Immigration Restrictions have been a key obstacle</a:t>
            </a:r>
          </a:p>
          <a:p>
            <a:r>
              <a:rPr lang="en-US" dirty="0" smtClean="0">
                <a:latin typeface="Helvetica" pitchFamily="34" charset="0"/>
                <a:cs typeface="Helvetica" pitchFamily="34" charset="0"/>
              </a:rPr>
              <a:t>How is “Family” defined in mobility policies?</a:t>
            </a:r>
            <a:endParaRPr lang="en-US" sz="1800" b="0" dirty="0" smtClean="0">
              <a:solidFill>
                <a:schemeClr val="tx1"/>
              </a:solidFill>
              <a:latin typeface="Helvetica" pitchFamily="34" charset="0"/>
              <a:cs typeface="Helvetica" pitchFamily="34" charset="0"/>
            </a:endParaRPr>
          </a:p>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DBE74015-DB78-4567-B848-1A1C1CE11680}"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chemeClr val="tx2"/>
                </a:solidFill>
                <a:latin typeface="Helvetica" pitchFamily="34" charset="0"/>
                <a:cs typeface="Helvetica" pitchFamily="34" charset="0"/>
              </a:rPr>
              <a:t>U.S. v. Windsor: </a:t>
            </a:r>
            <a:r>
              <a:rPr lang="en-US" sz="3200" b="1" dirty="0" smtClean="0">
                <a:solidFill>
                  <a:schemeClr val="tx2"/>
                </a:solidFill>
                <a:latin typeface="Helvetica" pitchFamily="34" charset="0"/>
                <a:cs typeface="Helvetica" pitchFamily="34" charset="0"/>
              </a:rPr>
              <a:t>Effects on Global Mobility</a:t>
            </a:r>
            <a:endParaRPr lang="en-US" sz="3200" b="1" dirty="0">
              <a:solidFill>
                <a:schemeClr val="tx2"/>
              </a:solidFill>
              <a:latin typeface="Helvetica" pitchFamily="34" charset="0"/>
              <a:cs typeface="Helvetica" pitchFamily="34" charset="0"/>
            </a:endParaRPr>
          </a:p>
        </p:txBody>
      </p:sp>
      <p:sp>
        <p:nvSpPr>
          <p:cNvPr id="6" name="Text Placeholder 5"/>
          <p:cNvSpPr>
            <a:spLocks noGrp="1"/>
          </p:cNvSpPr>
          <p:nvPr>
            <p:ph type="body" idx="1"/>
          </p:nvPr>
        </p:nvSpPr>
        <p:spPr>
          <a:xfrm>
            <a:off x="457200" y="1885950"/>
            <a:ext cx="8229600" cy="639762"/>
          </a:xfrm>
        </p:spPr>
        <p:txBody>
          <a:bodyPr>
            <a:noAutofit/>
          </a:bodyPr>
          <a:lstStyle/>
          <a:p>
            <a:r>
              <a:rPr lang="en-US" b="0" dirty="0" smtClean="0">
                <a:latin typeface="Helvetica" pitchFamily="34" charset="0"/>
                <a:cs typeface="Helvetica" pitchFamily="34" charset="0"/>
              </a:rPr>
              <a:t>Same sex couples who have been legally married abroad in a country that recognizes same-sex marriage:</a:t>
            </a:r>
            <a:endParaRPr lang="en-US" b="0" dirty="0">
              <a:latin typeface="Helvetica" pitchFamily="34" charset="0"/>
              <a:cs typeface="Helvetica" pitchFamily="34" charset="0"/>
            </a:endParaRPr>
          </a:p>
        </p:txBody>
      </p:sp>
      <p:sp>
        <p:nvSpPr>
          <p:cNvPr id="8" name="Content Placeholder 7"/>
          <p:cNvSpPr>
            <a:spLocks noGrp="1"/>
          </p:cNvSpPr>
          <p:nvPr>
            <p:ph sz="quarter" idx="4"/>
          </p:nvPr>
        </p:nvSpPr>
        <p:spPr>
          <a:xfrm>
            <a:off x="4645025" y="2525712"/>
            <a:ext cx="4041775" cy="3951288"/>
          </a:xfrm>
        </p:spPr>
        <p:txBody>
          <a:bodyPr/>
          <a:lstStyle/>
          <a:p>
            <a:r>
              <a:rPr lang="en-US" dirty="0" smtClean="0">
                <a:latin typeface="Helvetica" pitchFamily="34" charset="0"/>
                <a:cs typeface="Helvetica" pitchFamily="34" charset="0"/>
              </a:rPr>
              <a:t>Eligible for U.S. spousal derivative visas </a:t>
            </a:r>
            <a:br>
              <a:rPr lang="en-US" dirty="0" smtClean="0">
                <a:latin typeface="Helvetica" pitchFamily="34" charset="0"/>
                <a:cs typeface="Helvetica" pitchFamily="34" charset="0"/>
              </a:rPr>
            </a:br>
            <a:r>
              <a:rPr lang="en-US" dirty="0" smtClean="0">
                <a:latin typeface="Helvetica" pitchFamily="34" charset="0"/>
                <a:cs typeface="Helvetica" pitchFamily="34" charset="0"/>
              </a:rPr>
              <a:t>(e.g. L-2, H-4 visas).</a:t>
            </a:r>
          </a:p>
          <a:p>
            <a:pPr lvl="1"/>
            <a:r>
              <a:rPr lang="en-US" dirty="0" smtClean="0">
                <a:latin typeface="Helvetica" pitchFamily="34" charset="0"/>
                <a:cs typeface="Helvetica" pitchFamily="34" charset="0"/>
              </a:rPr>
              <a:t>In particular, the accompanying same sex spouse in L-2 visa status may apply for U.S. work authorization.  </a:t>
            </a:r>
          </a:p>
          <a:p>
            <a:r>
              <a:rPr lang="en-US" dirty="0" smtClean="0">
                <a:latin typeface="Helvetica" pitchFamily="34" charset="0"/>
                <a:cs typeface="Helvetica" pitchFamily="34" charset="0"/>
              </a:rPr>
              <a:t>Stepchildren   </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DBE74015-DB78-4567-B848-1A1C1CE11680}" type="slidenum">
              <a:rPr lang="en-US" smtClean="0"/>
              <a:pPr>
                <a:defRPr/>
              </a:pPr>
              <a:t>14</a:t>
            </a:fld>
            <a:endParaRPr lang="en-US" dirty="0"/>
          </a:p>
        </p:txBody>
      </p:sp>
      <p:pic>
        <p:nvPicPr>
          <p:cNvPr id="10" name="Picture 9" descr="79340952_3228.jpg"/>
          <p:cNvPicPr>
            <a:picLocks noChangeAspect="1"/>
          </p:cNvPicPr>
          <p:nvPr/>
        </p:nvPicPr>
        <p:blipFill>
          <a:blip r:embed="rId3" cstate="print"/>
          <a:stretch>
            <a:fillRect/>
          </a:stretch>
        </p:blipFill>
        <p:spPr>
          <a:xfrm>
            <a:off x="609600" y="2590800"/>
            <a:ext cx="3810000" cy="34290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Definitions can still be challenging…</a:t>
            </a:r>
            <a:endParaRPr lang="en-US" sz="3200" b="1" dirty="0">
              <a:solidFill>
                <a:schemeClr val="tx2"/>
              </a:solidFill>
              <a:latin typeface="Helvetica" pitchFamily="34" charset="0"/>
              <a:cs typeface="Helvetica" pitchFamily="34" charset="0"/>
            </a:endParaRPr>
          </a:p>
        </p:txBody>
      </p:sp>
      <p:pic>
        <p:nvPicPr>
          <p:cNvPr id="7" name="Content Placeholder 6" descr="200159326-001_1464.jpg"/>
          <p:cNvPicPr>
            <a:picLocks noGrp="1" noChangeAspect="1"/>
          </p:cNvPicPr>
          <p:nvPr>
            <p:ph sz="half" idx="1"/>
          </p:nvPr>
        </p:nvPicPr>
        <p:blipFill>
          <a:blip r:embed="rId3" cstate="print"/>
          <a:srcRect r="5"/>
          <a:stretch>
            <a:fillRect/>
          </a:stretch>
        </p:blipFill>
        <p:spPr>
          <a:xfrm>
            <a:off x="609600" y="1600200"/>
            <a:ext cx="3505200" cy="4525963"/>
          </a:xfrm>
        </p:spPr>
      </p:pic>
      <p:sp>
        <p:nvSpPr>
          <p:cNvPr id="6" name="Content Placeholder 5"/>
          <p:cNvSpPr>
            <a:spLocks noGrp="1"/>
          </p:cNvSpPr>
          <p:nvPr>
            <p:ph sz="half" idx="2"/>
          </p:nvPr>
        </p:nvSpPr>
        <p:spPr>
          <a:xfrm>
            <a:off x="4191000" y="1600200"/>
            <a:ext cx="4495800" cy="4525963"/>
          </a:xfrm>
        </p:spPr>
        <p:txBody>
          <a:bodyPr>
            <a:noAutofit/>
          </a:bodyPr>
          <a:lstStyle/>
          <a:p>
            <a:r>
              <a:rPr lang="en-US" dirty="0" smtClean="0"/>
              <a:t>“</a:t>
            </a:r>
            <a:r>
              <a:rPr lang="en-US" dirty="0" smtClean="0">
                <a:latin typeface="Helvetica" pitchFamily="34" charset="0"/>
                <a:cs typeface="Helvetica" pitchFamily="34" charset="0"/>
              </a:rPr>
              <a:t>Traditional marriage,” “opposite-sex marriage,” “opposite-sex unions”</a:t>
            </a:r>
          </a:p>
          <a:p>
            <a:r>
              <a:rPr lang="en-US" dirty="0" smtClean="0">
                <a:latin typeface="Helvetica" pitchFamily="34" charset="0"/>
                <a:cs typeface="Helvetica" pitchFamily="34" charset="0"/>
              </a:rPr>
              <a:t>“Same-sex marriage,” “gay marriage,” </a:t>
            </a:r>
            <a:br>
              <a:rPr lang="en-US" dirty="0" smtClean="0">
                <a:latin typeface="Helvetica" pitchFamily="34" charset="0"/>
                <a:cs typeface="Helvetica" pitchFamily="34" charset="0"/>
              </a:rPr>
            </a:br>
            <a:r>
              <a:rPr lang="en-US" dirty="0" smtClean="0">
                <a:latin typeface="Helvetica" pitchFamily="34" charset="0"/>
                <a:cs typeface="Helvetica" pitchFamily="34" charset="0"/>
              </a:rPr>
              <a:t>“civil unions”</a:t>
            </a:r>
          </a:p>
          <a:p>
            <a:r>
              <a:rPr lang="en-US" dirty="0" smtClean="0">
                <a:latin typeface="Helvetica" pitchFamily="34" charset="0"/>
                <a:cs typeface="Helvetica" pitchFamily="34" charset="0"/>
              </a:rPr>
              <a:t>“Domestic partnerships” and “domestic partners”</a:t>
            </a:r>
          </a:p>
          <a:p>
            <a:endParaRPr lang="en-US" dirty="0">
              <a:latin typeface="Helvetica" pitchFamily="34" charset="0"/>
              <a:cs typeface="Helvetica"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on Global Mobility </a:t>
            </a:r>
            <a:br>
              <a:rPr lang="en-US" dirty="0" smtClean="0"/>
            </a:br>
            <a:r>
              <a:rPr lang="en-US" dirty="0" smtClean="0"/>
              <a:t>IA Policy &amp; Assignment Packages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New language regarding same-sex marriage clarifications</a:t>
            </a:r>
          </a:p>
          <a:p>
            <a:r>
              <a:rPr lang="en-US" dirty="0" smtClean="0"/>
              <a:t>Impacts:</a:t>
            </a:r>
          </a:p>
          <a:p>
            <a:pPr lvl="1"/>
            <a:r>
              <a:rPr lang="en-US" sz="2400" dirty="0" smtClean="0">
                <a:latin typeface="Helvetica" pitchFamily="34" charset="0"/>
                <a:cs typeface="Helvetica" pitchFamily="34" charset="0"/>
              </a:rPr>
              <a:t>International assignment policies</a:t>
            </a:r>
          </a:p>
          <a:p>
            <a:pPr lvl="1"/>
            <a:r>
              <a:rPr lang="en-US" sz="2400" dirty="0" smtClean="0">
                <a:latin typeface="Helvetica" pitchFamily="34" charset="0"/>
                <a:cs typeface="Helvetica" pitchFamily="34" charset="0"/>
              </a:rPr>
              <a:t>Tax reimbursement/equalization policies</a:t>
            </a:r>
          </a:p>
          <a:p>
            <a:pPr lvl="2"/>
            <a:r>
              <a:rPr lang="en-US" dirty="0" smtClean="0">
                <a:latin typeface="Helvetica" pitchFamily="34" charset="0"/>
                <a:cs typeface="Helvetica" pitchFamily="34" charset="0"/>
              </a:rPr>
              <a:t>Treatment of spousal income</a:t>
            </a:r>
          </a:p>
          <a:p>
            <a:pPr lvl="1"/>
            <a:r>
              <a:rPr lang="en-US" sz="2400" dirty="0" smtClean="0">
                <a:latin typeface="Helvetica" pitchFamily="34" charset="0"/>
                <a:cs typeface="Helvetica" pitchFamily="34" charset="0"/>
              </a:rPr>
              <a:t>Letters of Assignment/Understanding</a:t>
            </a:r>
          </a:p>
          <a:p>
            <a:pPr lvl="1"/>
            <a:r>
              <a:rPr lang="en-US" sz="2400" dirty="0" smtClean="0">
                <a:latin typeface="Helvetica" pitchFamily="34" charset="0"/>
                <a:cs typeface="Helvetica" pitchFamily="34" charset="0"/>
              </a:rPr>
              <a:t>Definitions sections</a:t>
            </a:r>
          </a:p>
          <a:p>
            <a:pPr lvl="1"/>
            <a:r>
              <a:rPr lang="en-US" sz="2400" dirty="0" smtClean="0">
                <a:latin typeface="Helvetica" pitchFamily="34" charset="0"/>
                <a:cs typeface="Helvetica" pitchFamily="34" charset="0"/>
              </a:rPr>
              <a:t>Frequently Asked Questions (FAQ) summaries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latin typeface="Helvetica" pitchFamily="34" charset="0"/>
                <a:cs typeface="Helvetica" pitchFamily="34" charset="0"/>
              </a:rPr>
              <a:t>Issues/Applications</a:t>
            </a:r>
            <a:endParaRPr lang="en-US" sz="36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normAutofit fontScale="92500"/>
          </a:bodyPr>
          <a:lstStyle/>
          <a:p>
            <a:pPr marL="0" indent="0">
              <a:buNone/>
            </a:pPr>
            <a:r>
              <a:rPr lang="en-US" dirty="0" smtClean="0">
                <a:latin typeface="Helvetica" pitchFamily="34" charset="0"/>
                <a:cs typeface="Helvetica" pitchFamily="34" charset="0"/>
              </a:rPr>
              <a:t>Jeff &amp; Anthony were married in Canada in 2010.  In 2012, Jeff came to San Jose for a 3 year assignment.  Anthony remained in Calgary since he couldn’t obtain a visa.</a:t>
            </a:r>
          </a:p>
        </p:txBody>
      </p:sp>
      <p:sp>
        <p:nvSpPr>
          <p:cNvPr id="6" name="Content Placeholder 5"/>
          <p:cNvSpPr>
            <a:spLocks noGrp="1"/>
          </p:cNvSpPr>
          <p:nvPr>
            <p:ph sz="half" idx="2"/>
          </p:nvPr>
        </p:nvSpPr>
        <p:spPr/>
        <p:txBody>
          <a:bodyPr>
            <a:normAutofit fontScale="92500"/>
          </a:bodyPr>
          <a:lstStyle/>
          <a:p>
            <a:r>
              <a:rPr lang="en-US" dirty="0" smtClean="0">
                <a:latin typeface="Helvetica" pitchFamily="34" charset="0"/>
                <a:cs typeface="Helvetica" pitchFamily="34" charset="0"/>
              </a:rPr>
              <a:t>In 2014, Jeff comes to you to ask:</a:t>
            </a:r>
          </a:p>
          <a:p>
            <a:pPr lvl="1"/>
            <a:r>
              <a:rPr lang="en-US" dirty="0" smtClean="0">
                <a:latin typeface="Helvetica" pitchFamily="34" charset="0"/>
                <a:cs typeface="Helvetica" pitchFamily="34" charset="0"/>
              </a:rPr>
              <a:t>Can Anthony now come to San Jose?</a:t>
            </a:r>
          </a:p>
          <a:p>
            <a:pPr lvl="1"/>
            <a:r>
              <a:rPr lang="en-US" dirty="0" smtClean="0">
                <a:latin typeface="Helvetica" pitchFamily="34" charset="0"/>
                <a:cs typeface="Helvetica" pitchFamily="34" charset="0"/>
              </a:rPr>
              <a:t>Can I get an increase in my housing allowance and COLA?</a:t>
            </a:r>
          </a:p>
          <a:p>
            <a:pPr lvl="1"/>
            <a:r>
              <a:rPr lang="en-US" dirty="0" smtClean="0">
                <a:latin typeface="Helvetica" pitchFamily="34" charset="0"/>
                <a:cs typeface="Helvetica" pitchFamily="34" charset="0"/>
              </a:rPr>
              <a:t>Can Anthony get a shipment of his possessions?</a:t>
            </a:r>
          </a:p>
          <a:p>
            <a:pPr lvl="1"/>
            <a:r>
              <a:rPr lang="en-US" dirty="0" smtClean="0">
                <a:latin typeface="Helvetica" pitchFamily="34" charset="0"/>
                <a:cs typeface="Helvetica" pitchFamily="34" charset="0"/>
              </a:rPr>
              <a:t>Can Anthony accompany me on home leave?</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DBE74015-DB78-4567-B848-1A1C1CE11680}"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9" descr="GettyImages_151811473_6929.jpg"/>
          <p:cNvPicPr>
            <a:picLocks noChangeAspect="1"/>
          </p:cNvPicPr>
          <p:nvPr/>
        </p:nvPicPr>
        <p:blipFill>
          <a:blip r:embed="rId2" cstate="print"/>
          <a:srcRect r="8"/>
          <a:stretch>
            <a:fillRect/>
          </a:stretch>
        </p:blipFill>
        <p:spPr>
          <a:xfrm>
            <a:off x="4648200" y="1600200"/>
            <a:ext cx="4038600" cy="4521200"/>
          </a:xfrm>
          <a:prstGeom prst="rect">
            <a:avLst/>
          </a:prstGeom>
        </p:spPr>
      </p:pic>
      <p:sp>
        <p:nvSpPr>
          <p:cNvPr id="2" name="Title 1"/>
          <p:cNvSpPr>
            <a:spLocks noGrp="1"/>
          </p:cNvSpPr>
          <p:nvPr>
            <p:ph type="title"/>
          </p:nvPr>
        </p:nvSpPr>
        <p:spPr/>
        <p:txBody>
          <a:bodyPr>
            <a:normAutofit/>
          </a:bodyPr>
          <a:lstStyle/>
          <a:p>
            <a:r>
              <a:rPr lang="en-US" sz="3600" b="1" dirty="0" smtClean="0">
                <a:solidFill>
                  <a:schemeClr val="tx2"/>
                </a:solidFill>
                <a:latin typeface="Helvetica" pitchFamily="34" charset="0"/>
                <a:cs typeface="Helvetica" pitchFamily="34" charset="0"/>
              </a:rPr>
              <a:t>Issues/Applications</a:t>
            </a:r>
            <a:endParaRPr lang="en-US" sz="36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latin typeface="Helvetica" pitchFamily="34" charset="0"/>
                <a:cs typeface="Helvetica" pitchFamily="34" charset="0"/>
              </a:rPr>
              <a:t>For most organizations, the answers to all are “Yes”</a:t>
            </a:r>
          </a:p>
          <a:p>
            <a:r>
              <a:rPr lang="en-US" dirty="0" smtClean="0">
                <a:latin typeface="Helvetica" pitchFamily="34" charset="0"/>
                <a:cs typeface="Helvetica" pitchFamily="34" charset="0"/>
              </a:rPr>
              <a:t>HR to do list:</a:t>
            </a:r>
          </a:p>
          <a:p>
            <a:pPr lvl="1"/>
            <a:r>
              <a:rPr lang="en-US" dirty="0" smtClean="0">
                <a:latin typeface="Helvetica" pitchFamily="34" charset="0"/>
                <a:cs typeface="Helvetica" pitchFamily="34" charset="0"/>
              </a:rPr>
              <a:t>Update policies (mobility &amp; TEQ) and documents to reflect this</a:t>
            </a:r>
          </a:p>
          <a:p>
            <a:pPr lvl="1"/>
            <a:r>
              <a:rPr lang="en-US" dirty="0" smtClean="0">
                <a:latin typeface="Helvetica" pitchFamily="34" charset="0"/>
                <a:cs typeface="Helvetica" pitchFamily="34" charset="0"/>
              </a:rPr>
              <a:t>Update allowances </a:t>
            </a:r>
            <a:br>
              <a:rPr lang="en-US" dirty="0" smtClean="0">
                <a:latin typeface="Helvetica" pitchFamily="34" charset="0"/>
                <a:cs typeface="Helvetica" pitchFamily="34" charset="0"/>
              </a:rPr>
            </a:br>
            <a:r>
              <a:rPr lang="en-US" dirty="0" smtClean="0">
                <a:latin typeface="Helvetica" pitchFamily="34" charset="0"/>
                <a:cs typeface="Helvetica" pitchFamily="34" charset="0"/>
              </a:rPr>
              <a:t>&amp; hypo tax</a:t>
            </a:r>
          </a:p>
          <a:p>
            <a:pPr lvl="1"/>
            <a:r>
              <a:rPr lang="en-US" dirty="0" smtClean="0">
                <a:latin typeface="Helvetica" pitchFamily="34" charset="0"/>
                <a:cs typeface="Helvetica" pitchFamily="34" charset="0"/>
              </a:rPr>
              <a:t>Update cost estimates</a:t>
            </a:r>
          </a:p>
          <a:p>
            <a:r>
              <a:rPr lang="en-US" dirty="0" smtClean="0">
                <a:latin typeface="Helvetica" pitchFamily="34" charset="0"/>
                <a:cs typeface="Helvetica" pitchFamily="34" charset="0"/>
              </a:rPr>
              <a:t>Communicate to broader stakeholders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112156329_1519.jpg"/>
          <p:cNvPicPr>
            <a:picLocks noChangeAspect="1"/>
          </p:cNvPicPr>
          <p:nvPr/>
        </p:nvPicPr>
        <p:blipFill>
          <a:blip r:embed="rId3" cstate="print"/>
          <a:stretch>
            <a:fillRect/>
          </a:stretch>
        </p:blipFill>
        <p:spPr>
          <a:xfrm>
            <a:off x="4876800" y="1600200"/>
            <a:ext cx="3810000" cy="4572000"/>
          </a:xfrm>
          <a:prstGeom prst="rect">
            <a:avLst/>
          </a:prstGeom>
        </p:spPr>
      </p:pic>
      <p:sp>
        <p:nvSpPr>
          <p:cNvPr id="2" name="Title 1"/>
          <p:cNvSpPr>
            <a:spLocks noGrp="1"/>
          </p:cNvSpPr>
          <p:nvPr>
            <p:ph type="title"/>
          </p:nvPr>
        </p:nvSpPr>
        <p:spPr/>
        <p:txBody>
          <a:bodyPr>
            <a:noAutofit/>
          </a:bodyPr>
          <a:lstStyle/>
          <a:p>
            <a:r>
              <a:rPr lang="en-US" sz="3200" b="1" dirty="0" smtClean="0">
                <a:solidFill>
                  <a:schemeClr val="tx2"/>
                </a:solidFill>
                <a:latin typeface="Helvetica" pitchFamily="34" charset="0"/>
                <a:cs typeface="Helvetica" pitchFamily="34" charset="0"/>
              </a:rPr>
              <a:t>Effects on Global Mobility </a:t>
            </a:r>
            <a:br>
              <a:rPr lang="en-US" sz="3200" b="1" dirty="0" smtClean="0">
                <a:solidFill>
                  <a:schemeClr val="tx2"/>
                </a:solidFill>
                <a:latin typeface="Helvetica" pitchFamily="34" charset="0"/>
                <a:cs typeface="Helvetica" pitchFamily="34" charset="0"/>
              </a:rPr>
            </a:br>
            <a:r>
              <a:rPr lang="en-US" sz="3200" b="1" dirty="0" smtClean="0">
                <a:solidFill>
                  <a:schemeClr val="tx2"/>
                </a:solidFill>
                <a:latin typeface="Helvetica" pitchFamily="34" charset="0"/>
                <a:cs typeface="Helvetica" pitchFamily="34" charset="0"/>
              </a:rPr>
              <a:t>Policy &amp; Assignment Packages</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a:xfrm>
            <a:off x="457200" y="1600200"/>
            <a:ext cx="4419600" cy="4525963"/>
          </a:xfrm>
        </p:spPr>
        <p:txBody>
          <a:bodyPr>
            <a:noAutofit/>
          </a:bodyPr>
          <a:lstStyle/>
          <a:p>
            <a:r>
              <a:rPr lang="en-US" dirty="0" smtClean="0">
                <a:latin typeface="Helvetica" pitchFamily="34" charset="0"/>
                <a:cs typeface="Helvetica" pitchFamily="34" charset="0"/>
              </a:rPr>
              <a:t>Determine host country recognition of home country relationship</a:t>
            </a:r>
          </a:p>
          <a:p>
            <a:r>
              <a:rPr lang="en-US" dirty="0" smtClean="0">
                <a:latin typeface="Helvetica" pitchFamily="34" charset="0"/>
                <a:cs typeface="Helvetica" pitchFamily="34" charset="0"/>
              </a:rPr>
              <a:t>Updating of assignment cost projections</a:t>
            </a:r>
          </a:p>
          <a:p>
            <a:r>
              <a:rPr lang="en-US" dirty="0" smtClean="0">
                <a:latin typeface="Helvetica" pitchFamily="34" charset="0"/>
                <a:cs typeface="Helvetica" pitchFamily="34" charset="0"/>
              </a:rPr>
              <a:t>Updating accruals</a:t>
            </a:r>
          </a:p>
          <a:p>
            <a:r>
              <a:rPr lang="en-US" dirty="0" smtClean="0">
                <a:latin typeface="Helvetica" pitchFamily="34" charset="0"/>
                <a:cs typeface="Helvetica" pitchFamily="34" charset="0"/>
              </a:rPr>
              <a:t>State issues and conflicts</a:t>
            </a:r>
          </a:p>
          <a:p>
            <a:pPr>
              <a:buNone/>
            </a:pP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ANY TAX ADVICE IN THIS COMMUNICATION IS NOT INTENDED OR WRITTEN BY KPMG TO BE USED, AND CANNOT BE USED, BY A CLIENT OR ANY OTHER PERSON OR ENTITY FOR THE PURPOSE OF (</a:t>
            </a:r>
            <a:r>
              <a:rPr lang="en-US" dirty="0" err="1" smtClean="0"/>
              <a:t>i</a:t>
            </a:r>
            <a:r>
              <a:rPr lang="en-US" dirty="0" smtClean="0"/>
              <a:t>) AVOIDING PENALTIES THAT MAY BE IMPOSED ON ANY TAXPAYER OR (ii) PROMOTING, MARKETING OR RECOMMENDING TO ANOTHER PARTY ANY MATTERS ADDRESSED HEREIN.</a:t>
            </a:r>
          </a:p>
          <a:p>
            <a:pPr marL="0" indent="0">
              <a:buNone/>
            </a:pPr>
            <a:endParaRPr lang="en-US" dirty="0" smtClean="0"/>
          </a:p>
          <a:p>
            <a:pPr marL="0" indent="0">
              <a:buNone/>
            </a:pPr>
            <a:r>
              <a:rPr lang="en-US" dirty="0" smtClean="0"/>
              <a:t>You (and your employees, representatives, or agents) may disclose to any and all persons, without limitation, the tax treatment or tax structure, or both, of any transaction described in the associated materials we provide to you, including, but not limited to, any tax opinions, memoranda, or other tax analyses contained in those materials.</a:t>
            </a:r>
          </a:p>
          <a:p>
            <a:pPr marL="0" indent="0">
              <a:buNone/>
            </a:pPr>
            <a:endParaRPr lang="en-US" dirty="0" smtClean="0"/>
          </a:p>
          <a:p>
            <a:pPr marL="0" indent="0">
              <a:buNone/>
            </a:pPr>
            <a:r>
              <a:rPr lang="en-US" dirty="0" smtClean="0"/>
              <a:t>The information contained herein is of a general nature and based on authorities that are subject to change. Applicability of the information to specific situations should be determined through consultation with your tax adviser.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AA011396_491.jpg"/>
          <p:cNvPicPr>
            <a:picLocks noChangeAspect="1"/>
          </p:cNvPicPr>
          <p:nvPr/>
        </p:nvPicPr>
        <p:blipFill>
          <a:blip r:embed="rId3" cstate="print"/>
          <a:stretch>
            <a:fillRect/>
          </a:stretch>
        </p:blipFill>
        <p:spPr>
          <a:xfrm>
            <a:off x="457200" y="1600200"/>
            <a:ext cx="4065623" cy="4495800"/>
          </a:xfrm>
          <a:prstGeom prst="rect">
            <a:avLst/>
          </a:prstGeom>
        </p:spPr>
      </p:pic>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Broader HR Implications</a:t>
            </a:r>
            <a:endParaRPr lang="en-US" sz="3200" b="1" dirty="0">
              <a:solidFill>
                <a:schemeClr val="tx2"/>
              </a:solidFill>
              <a:latin typeface="Helvetica" pitchFamily="34" charset="0"/>
              <a:cs typeface="Helvetica" pitchFamily="34" charset="0"/>
            </a:endParaRPr>
          </a:p>
        </p:txBody>
      </p:sp>
      <p:sp>
        <p:nvSpPr>
          <p:cNvPr id="5" name="Content Placeholder 4"/>
          <p:cNvSpPr>
            <a:spLocks noGrp="1"/>
          </p:cNvSpPr>
          <p:nvPr>
            <p:ph sz="half" idx="2"/>
          </p:nvPr>
        </p:nvSpPr>
        <p:spPr/>
        <p:txBody>
          <a:bodyPr/>
          <a:lstStyle/>
          <a:p>
            <a:pPr>
              <a:lnSpc>
                <a:spcPct val="150000"/>
              </a:lnSpc>
            </a:pPr>
            <a:r>
              <a:rPr lang="en-US" dirty="0" smtClean="0">
                <a:latin typeface="Helvetica" pitchFamily="34" charset="0"/>
                <a:cs typeface="Helvetica" pitchFamily="34" charset="0"/>
              </a:rPr>
              <a:t>ERISA Plans</a:t>
            </a:r>
          </a:p>
          <a:p>
            <a:pPr>
              <a:lnSpc>
                <a:spcPct val="150000"/>
              </a:lnSpc>
            </a:pPr>
            <a:r>
              <a:rPr lang="en-US" dirty="0" smtClean="0">
                <a:latin typeface="Helvetica" pitchFamily="34" charset="0"/>
                <a:cs typeface="Helvetica" pitchFamily="34" charset="0"/>
              </a:rPr>
              <a:t>HIPAA Rules</a:t>
            </a:r>
          </a:p>
          <a:p>
            <a:pPr>
              <a:lnSpc>
                <a:spcPct val="150000"/>
              </a:lnSpc>
            </a:pPr>
            <a:r>
              <a:rPr lang="en-US" dirty="0" smtClean="0">
                <a:latin typeface="Helvetica" pitchFamily="34" charset="0"/>
                <a:cs typeface="Helvetica" pitchFamily="34" charset="0"/>
              </a:rPr>
              <a:t>FMLA Coverage</a:t>
            </a:r>
          </a:p>
          <a:p>
            <a:pPr>
              <a:lnSpc>
                <a:spcPct val="150000"/>
              </a:lnSpc>
            </a:pPr>
            <a:r>
              <a:rPr lang="en-US" dirty="0" smtClean="0">
                <a:latin typeface="Helvetica" pitchFamily="34" charset="0"/>
                <a:cs typeface="Helvetica" pitchFamily="34" charset="0"/>
              </a:rPr>
              <a:t>COBRA Coverage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Taxation Issues</a:t>
            </a:r>
            <a:endParaRPr lang="en-US" dirty="0"/>
          </a:p>
        </p:txBody>
      </p:sp>
      <p:sp>
        <p:nvSpPr>
          <p:cNvPr id="6" name="Content Placeholder 5"/>
          <p:cNvSpPr>
            <a:spLocks noGrp="1"/>
          </p:cNvSpPr>
          <p:nvPr>
            <p:ph idx="1"/>
          </p:nvPr>
        </p:nvSpPr>
        <p:spPr/>
        <p:txBody>
          <a:bodyPr/>
          <a:lstStyle/>
          <a:p>
            <a:pPr>
              <a:buNone/>
            </a:pPr>
            <a:r>
              <a:rPr lang="en-US" dirty="0" smtClean="0"/>
              <a:t>Tara Hagen</a:t>
            </a:r>
          </a:p>
          <a:p>
            <a:pPr>
              <a:buNone/>
            </a:pPr>
            <a:r>
              <a:rPr lang="en-US" dirty="0" smtClean="0"/>
              <a:t>Senior Manager, International Executive Services</a:t>
            </a:r>
          </a:p>
          <a:p>
            <a:pPr>
              <a:buNone/>
            </a:pPr>
            <a:r>
              <a:rPr lang="en-US" dirty="0" smtClean="0"/>
              <a:t>KPMG LLP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Taxation Issues</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normAutofit lnSpcReduction="10000"/>
          </a:bodyPr>
          <a:lstStyle/>
          <a:p>
            <a:r>
              <a:rPr lang="en-US" sz="2200" dirty="0" smtClean="0">
                <a:latin typeface="Helvetica" pitchFamily="34" charset="0"/>
                <a:cs typeface="Helvetica" pitchFamily="34" charset="0"/>
              </a:rPr>
              <a:t>Filing Status</a:t>
            </a:r>
          </a:p>
          <a:p>
            <a:r>
              <a:rPr lang="en-US" sz="2200" dirty="0" smtClean="0">
                <a:latin typeface="Helvetica" pitchFamily="34" charset="0"/>
                <a:cs typeface="Helvetica" pitchFamily="34" charset="0"/>
              </a:rPr>
              <a:t>Dependents</a:t>
            </a:r>
          </a:p>
          <a:p>
            <a:r>
              <a:rPr lang="en-US" sz="2200" dirty="0" smtClean="0">
                <a:latin typeface="Helvetica" pitchFamily="34" charset="0"/>
                <a:cs typeface="Helvetica" pitchFamily="34" charset="0"/>
              </a:rPr>
              <a:t>Income and Deductions</a:t>
            </a:r>
          </a:p>
          <a:p>
            <a:r>
              <a:rPr lang="en-US" sz="2200" dirty="0" smtClean="0">
                <a:latin typeface="Helvetica" pitchFamily="34" charset="0"/>
                <a:cs typeface="Helvetica" pitchFamily="34" charset="0"/>
              </a:rPr>
              <a:t>Tax Withholding and Estimated payments</a:t>
            </a:r>
          </a:p>
          <a:p>
            <a:r>
              <a:rPr lang="en-US" sz="2200" dirty="0" smtClean="0">
                <a:latin typeface="Helvetica" pitchFamily="34" charset="0"/>
                <a:cs typeface="Helvetica" pitchFamily="34" charset="0"/>
              </a:rPr>
              <a:t>Community Property</a:t>
            </a:r>
          </a:p>
          <a:p>
            <a:pPr lvl="1"/>
            <a:r>
              <a:rPr lang="en-US" sz="2200" dirty="0" smtClean="0">
                <a:latin typeface="Helvetica" pitchFamily="34" charset="0"/>
                <a:cs typeface="Helvetica" pitchFamily="34" charset="0"/>
              </a:rPr>
              <a:t>California, Nevada, Washington</a:t>
            </a:r>
          </a:p>
          <a:p>
            <a:pPr lvl="1"/>
            <a:r>
              <a:rPr lang="en-US" sz="2200" dirty="0" smtClean="0">
                <a:latin typeface="Helvetica" pitchFamily="34" charset="0"/>
                <a:cs typeface="Helvetica" pitchFamily="34" charset="0"/>
              </a:rPr>
              <a:t>Income and deductions split</a:t>
            </a:r>
          </a:p>
          <a:p>
            <a:pPr lvl="1"/>
            <a:r>
              <a:rPr lang="en-US" sz="2200" dirty="0" smtClean="0">
                <a:latin typeface="Helvetica" pitchFamily="34" charset="0"/>
                <a:cs typeface="Helvetica" pitchFamily="34" charset="0"/>
              </a:rPr>
              <a:t>Some Exceptions</a:t>
            </a:r>
          </a:p>
          <a:p>
            <a:pPr lvl="1"/>
            <a:r>
              <a:rPr lang="en-US" sz="2200" dirty="0" smtClean="0">
                <a:latin typeface="Helvetica" pitchFamily="34" charset="0"/>
                <a:cs typeface="Helvetica" pitchFamily="34" charset="0"/>
              </a:rPr>
              <a:t>Section 911 Exclusion</a:t>
            </a:r>
          </a:p>
          <a:p>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800600" y="2286000"/>
            <a:ext cx="3886200" cy="2895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Same-sex Marriage </a:t>
            </a:r>
            <a:r>
              <a:rPr lang="en-US" sz="3200" b="1" dirty="0" smtClean="0">
                <a:solidFill>
                  <a:schemeClr val="tx2"/>
                </a:solidFill>
                <a:latin typeface="Helvetica" pitchFamily="34" charset="0"/>
                <a:cs typeface="Helvetica" pitchFamily="34" charset="0"/>
              </a:rPr>
              <a:t>Tax </a:t>
            </a:r>
            <a:r>
              <a:rPr lang="en-US" sz="3200" b="1" dirty="0" smtClean="0">
                <a:solidFill>
                  <a:schemeClr val="tx2"/>
                </a:solidFill>
                <a:latin typeface="Helvetica" pitchFamily="34" charset="0"/>
                <a:cs typeface="Helvetica" pitchFamily="34" charset="0"/>
              </a:rPr>
              <a:t>I</a:t>
            </a:r>
            <a:r>
              <a:rPr lang="en-US" sz="3200" b="1" dirty="0" smtClean="0">
                <a:solidFill>
                  <a:schemeClr val="tx2"/>
                </a:solidFill>
                <a:latin typeface="Helvetica" pitchFamily="34" charset="0"/>
                <a:cs typeface="Helvetica" pitchFamily="34" charset="0"/>
              </a:rPr>
              <a:t>ssues</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Helvetica" pitchFamily="34" charset="0"/>
                <a:cs typeface="Helvetica" pitchFamily="34" charset="0"/>
              </a:rPr>
              <a:t>Effective Date Sept 16, 2013</a:t>
            </a:r>
          </a:p>
          <a:p>
            <a:pPr lvl="1"/>
            <a:r>
              <a:rPr lang="en-US" sz="2000" dirty="0" smtClean="0">
                <a:latin typeface="Helvetica" pitchFamily="34" charset="0"/>
                <a:cs typeface="Helvetica" pitchFamily="34" charset="0"/>
              </a:rPr>
              <a:t>Tax Returns filed after that date must reflect married after that date</a:t>
            </a:r>
            <a:endParaRPr lang="en-US" sz="2000" dirty="0">
              <a:latin typeface="Helvetica" pitchFamily="34" charset="0"/>
              <a:cs typeface="Helvetica" pitchFamily="34" charset="0"/>
            </a:endParaRPr>
          </a:p>
          <a:p>
            <a:r>
              <a:rPr lang="en-US" sz="2000" dirty="0" smtClean="0">
                <a:latin typeface="Helvetica" pitchFamily="34" charset="0"/>
                <a:cs typeface="Helvetica" pitchFamily="34" charset="0"/>
              </a:rPr>
              <a:t>States Recognition</a:t>
            </a:r>
          </a:p>
          <a:p>
            <a:pPr lvl="1"/>
            <a:r>
              <a:rPr lang="en-US" sz="2000" dirty="0" smtClean="0">
                <a:latin typeface="Helvetica" pitchFamily="34" charset="0"/>
                <a:cs typeface="Helvetica" pitchFamily="34" charset="0"/>
              </a:rPr>
              <a:t>Treat as if married in 2013</a:t>
            </a:r>
          </a:p>
          <a:p>
            <a:r>
              <a:rPr lang="en-US" sz="2000" dirty="0" smtClean="0">
                <a:latin typeface="Helvetica" pitchFamily="34" charset="0"/>
                <a:cs typeface="Helvetica" pitchFamily="34" charset="0"/>
              </a:rPr>
              <a:t>States which do not Recognize</a:t>
            </a:r>
          </a:p>
          <a:p>
            <a:pPr lvl="1"/>
            <a:r>
              <a:rPr lang="en-US" sz="2000" dirty="0" smtClean="0">
                <a:latin typeface="Helvetica" pitchFamily="34" charset="0"/>
                <a:cs typeface="Helvetica" pitchFamily="34" charset="0"/>
              </a:rPr>
              <a:t>Two Single returns</a:t>
            </a:r>
          </a:p>
          <a:p>
            <a:pPr lvl="1"/>
            <a:r>
              <a:rPr lang="en-US" sz="2000" dirty="0" smtClean="0">
                <a:latin typeface="Helvetica" pitchFamily="34" charset="0"/>
                <a:cs typeface="Helvetica" pitchFamily="34" charset="0"/>
              </a:rPr>
              <a:t>Guidance state by state</a:t>
            </a:r>
          </a:p>
        </p:txBody>
      </p:sp>
      <p:pic>
        <p:nvPicPr>
          <p:cNvPr id="6" name="Content Placeholder 5" descr="79340952_3228.jpg"/>
          <p:cNvPicPr>
            <a:picLocks noGrp="1" noChangeAspect="1"/>
          </p:cNvPicPr>
          <p:nvPr>
            <p:ph sz="half" idx="2"/>
          </p:nvPr>
        </p:nvPicPr>
        <p:blipFill>
          <a:blip r:embed="rId2" cstate="print"/>
          <a:stretch>
            <a:fillRect/>
          </a:stretch>
        </p:blipFill>
        <p:spPr>
          <a:xfrm>
            <a:off x="5158490" y="1600200"/>
            <a:ext cx="3018020" cy="4525963"/>
          </a:xfr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0400" y="6029429"/>
            <a:ext cx="1847619" cy="828571"/>
          </a:xfrm>
          <a:prstGeom prst="rect">
            <a:avLst/>
          </a:prstGeom>
        </p:spPr>
      </p:pic>
    </p:spTree>
    <p:extLst>
      <p:ext uri="{BB962C8B-B14F-4D97-AF65-F5344CB8AC3E}">
        <p14:creationId xmlns:p14="http://schemas.microsoft.com/office/powerpoint/2010/main" xmlns="" val="325227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For the employer</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idx="1"/>
          </p:nvPr>
        </p:nvSpPr>
        <p:spPr/>
        <p:txBody>
          <a:bodyPr>
            <a:normAutofit/>
          </a:bodyPr>
          <a:lstStyle/>
          <a:p>
            <a:r>
              <a:rPr lang="en-US" dirty="0" smtClean="0"/>
              <a:t>Notice 2013-61</a:t>
            </a:r>
          </a:p>
          <a:p>
            <a:pPr lvl="1"/>
            <a:r>
              <a:rPr lang="en-US" sz="2400" dirty="0" smtClean="0">
                <a:latin typeface="Helvetica" pitchFamily="34" charset="0"/>
                <a:cs typeface="Helvetica" pitchFamily="34" charset="0"/>
              </a:rPr>
              <a:t>Special procedures for collecting </a:t>
            </a:r>
            <a:r>
              <a:rPr lang="en-US" sz="2400" dirty="0" err="1" smtClean="0">
                <a:latin typeface="Helvetica" pitchFamily="34" charset="0"/>
                <a:cs typeface="Helvetica" pitchFamily="34" charset="0"/>
              </a:rPr>
              <a:t>overwithheld</a:t>
            </a:r>
            <a:r>
              <a:rPr lang="en-US" sz="2400" dirty="0" smtClean="0">
                <a:latin typeface="Helvetica" pitchFamily="34" charset="0"/>
                <a:cs typeface="Helvetica" pitchFamily="34" charset="0"/>
              </a:rPr>
              <a:t> income tax</a:t>
            </a:r>
          </a:p>
          <a:p>
            <a:pPr lvl="1"/>
            <a:r>
              <a:rPr lang="en-US" sz="2400" dirty="0" smtClean="0">
                <a:latin typeface="Helvetica" pitchFamily="34" charset="0"/>
                <a:cs typeface="Helvetica" pitchFamily="34" charset="0"/>
              </a:rPr>
              <a:t>Special procedures for collecting </a:t>
            </a:r>
            <a:r>
              <a:rPr lang="en-US" sz="2400" dirty="0" err="1" smtClean="0">
                <a:latin typeface="Helvetica" pitchFamily="34" charset="0"/>
                <a:cs typeface="Helvetica" pitchFamily="34" charset="0"/>
              </a:rPr>
              <a:t>overwithheld</a:t>
            </a:r>
            <a:r>
              <a:rPr lang="en-US" sz="2400" dirty="0" smtClean="0">
                <a:latin typeface="Helvetica" pitchFamily="34" charset="0"/>
                <a:cs typeface="Helvetica" pitchFamily="34" charset="0"/>
              </a:rPr>
              <a:t> FICA taxes in open years</a:t>
            </a:r>
          </a:p>
          <a:p>
            <a:r>
              <a:rPr lang="en-US" dirty="0" smtClean="0"/>
              <a:t>Additional guidance expected</a:t>
            </a:r>
          </a:p>
          <a:p>
            <a:pPr lvl="1"/>
            <a:r>
              <a:rPr lang="en-US" sz="2400" dirty="0" smtClean="0">
                <a:latin typeface="Helvetica" pitchFamily="34" charset="0"/>
                <a:cs typeface="Helvetica" pitchFamily="34" charset="0"/>
              </a:rPr>
              <a:t>Employee benefit plans</a:t>
            </a:r>
            <a:endParaRPr lang="en-US" sz="2400" dirty="0">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572229"/>
            <a:ext cx="1847619" cy="828571"/>
          </a:xfrm>
          <a:prstGeom prst="rect">
            <a:avLst/>
          </a:prstGeom>
        </p:spPr>
      </p:pic>
    </p:spTree>
    <p:extLst>
      <p:ext uri="{BB962C8B-B14F-4D97-AF65-F5344CB8AC3E}">
        <p14:creationId xmlns:p14="http://schemas.microsoft.com/office/powerpoint/2010/main" xmlns="" val="3252272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For the International Assignment Program Manager</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normAutofit/>
          </a:bodyPr>
          <a:lstStyle/>
          <a:p>
            <a:r>
              <a:rPr lang="en-US" sz="2400" dirty="0" smtClean="0">
                <a:latin typeface="Helvetica" pitchFamily="34" charset="0"/>
                <a:cs typeface="Helvetica" pitchFamily="34" charset="0"/>
              </a:rPr>
              <a:t>Consider impact on tax equalization programs</a:t>
            </a:r>
          </a:p>
          <a:p>
            <a:r>
              <a:rPr lang="en-US" sz="2400" dirty="0" smtClean="0">
                <a:latin typeface="Helvetica" pitchFamily="34" charset="0"/>
                <a:cs typeface="Helvetica" pitchFamily="34" charset="0"/>
              </a:rPr>
              <a:t>Update/amend prior years tax equalization settlements</a:t>
            </a:r>
          </a:p>
          <a:p>
            <a:r>
              <a:rPr lang="en-US" sz="2400" dirty="0" smtClean="0">
                <a:latin typeface="Helvetica" pitchFamily="34" charset="0"/>
                <a:cs typeface="Helvetica" pitchFamily="34" charset="0"/>
              </a:rPr>
              <a:t>Update Cost estimates and accruals</a:t>
            </a:r>
            <a:endParaRPr lang="en-US" sz="2400" dirty="0">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867400"/>
            <a:ext cx="1847619" cy="828571"/>
          </a:xfrm>
          <a:prstGeom prst="rect">
            <a:avLst/>
          </a:prstGeom>
        </p:spPr>
      </p:pic>
      <p:pic>
        <p:nvPicPr>
          <p:cNvPr id="7" name="Picture 6" descr="677-06010858_6732.jpg"/>
          <p:cNvPicPr>
            <a:picLocks noChangeAspect="1"/>
          </p:cNvPicPr>
          <p:nvPr/>
        </p:nvPicPr>
        <p:blipFill>
          <a:blip r:embed="rId3" cstate="print"/>
          <a:stretch>
            <a:fillRect/>
          </a:stretch>
        </p:blipFill>
        <p:spPr>
          <a:xfrm>
            <a:off x="5791200" y="1371600"/>
            <a:ext cx="2889949" cy="4343399"/>
          </a:xfrm>
          <a:prstGeom prst="rect">
            <a:avLst/>
          </a:prstGeom>
        </p:spPr>
      </p:pic>
    </p:spTree>
    <p:extLst>
      <p:ext uri="{BB962C8B-B14F-4D97-AF65-F5344CB8AC3E}">
        <p14:creationId xmlns:p14="http://schemas.microsoft.com/office/powerpoint/2010/main" xmlns="" val="325227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Practical Considerations</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sz="half" idx="1"/>
          </p:nvPr>
        </p:nvSpPr>
        <p:spPr/>
        <p:txBody>
          <a:bodyPr>
            <a:normAutofit/>
          </a:bodyPr>
          <a:lstStyle/>
          <a:p>
            <a:r>
              <a:rPr lang="en-US" sz="2400" dirty="0" smtClean="0">
                <a:latin typeface="Helvetica" pitchFamily="34" charset="0"/>
                <a:cs typeface="Helvetica" pitchFamily="34" charset="0"/>
              </a:rPr>
              <a:t>Be clear whether couple is married or RDP</a:t>
            </a:r>
          </a:p>
          <a:p>
            <a:pPr lvl="1"/>
            <a:r>
              <a:rPr lang="en-US" dirty="0" smtClean="0">
                <a:latin typeface="Helvetica" pitchFamily="34" charset="0"/>
                <a:cs typeface="Helvetica" pitchFamily="34" charset="0"/>
              </a:rPr>
              <a:t>Couples themselves may be imprecise with the terms</a:t>
            </a:r>
          </a:p>
          <a:p>
            <a:pPr lvl="1"/>
            <a:r>
              <a:rPr lang="en-US" dirty="0" smtClean="0">
                <a:latin typeface="Helvetica" pitchFamily="34" charset="0"/>
                <a:cs typeface="Helvetica" pitchFamily="34" charset="0"/>
              </a:rPr>
              <a:t>Couple may believe that previously-celebrated marriage has become legal</a:t>
            </a:r>
          </a:p>
          <a:p>
            <a:r>
              <a:rPr lang="en-US" sz="2400" dirty="0" smtClean="0">
                <a:latin typeface="Helvetica" pitchFamily="34" charset="0"/>
                <a:cs typeface="Helvetica" pitchFamily="34" charset="0"/>
              </a:rPr>
              <a:t>Be clear on effective date of CP</a:t>
            </a:r>
          </a:p>
        </p:txBody>
      </p:sp>
      <p:pic>
        <p:nvPicPr>
          <p:cNvPr id="6" name="Content Placeholder 5" descr="78405472_4147.jpg"/>
          <p:cNvPicPr>
            <a:picLocks noGrp="1" noChangeAspect="1"/>
          </p:cNvPicPr>
          <p:nvPr>
            <p:ph sz="half" idx="2"/>
          </p:nvPr>
        </p:nvPicPr>
        <p:blipFill>
          <a:blip r:embed="rId2" cstate="print"/>
          <a:stretch>
            <a:fillRect/>
          </a:stretch>
        </p:blipFill>
        <p:spPr>
          <a:xfrm>
            <a:off x="4968283" y="1600200"/>
            <a:ext cx="3398434" cy="4525963"/>
          </a:xfr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61989" y="5867400"/>
            <a:ext cx="1847619" cy="828571"/>
          </a:xfrm>
          <a:prstGeom prst="rect">
            <a:avLst/>
          </a:prstGeom>
        </p:spPr>
      </p:pic>
    </p:spTree>
    <p:extLst>
      <p:ext uri="{BB962C8B-B14F-4D97-AF65-F5344CB8AC3E}">
        <p14:creationId xmlns:p14="http://schemas.microsoft.com/office/powerpoint/2010/main" xmlns="" val="325227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Helvetica" pitchFamily="34" charset="0"/>
                <a:cs typeface="Helvetica" pitchFamily="34" charset="0"/>
              </a:rPr>
              <a:t>Practical Considerations</a:t>
            </a:r>
            <a:endParaRPr lang="en-US" sz="3200" dirty="0"/>
          </a:p>
        </p:txBody>
      </p:sp>
      <p:sp>
        <p:nvSpPr>
          <p:cNvPr id="3" name="Content Placeholder 2"/>
          <p:cNvSpPr>
            <a:spLocks noGrp="1"/>
          </p:cNvSpPr>
          <p:nvPr>
            <p:ph sz="half" idx="1"/>
          </p:nvPr>
        </p:nvSpPr>
        <p:spPr/>
        <p:txBody>
          <a:bodyPr>
            <a:normAutofit/>
          </a:bodyPr>
          <a:lstStyle/>
          <a:p>
            <a:r>
              <a:rPr lang="en-US" sz="2400" dirty="0" smtClean="0">
                <a:latin typeface="Helvetica" pitchFamily="34" charset="0"/>
                <a:cs typeface="Helvetica" pitchFamily="34" charset="0"/>
              </a:rPr>
              <a:t>Consider whether amendment of PY returns if beneficial</a:t>
            </a:r>
          </a:p>
          <a:p>
            <a:pPr lvl="1"/>
            <a:r>
              <a:rPr lang="en-US" dirty="0" smtClean="0">
                <a:latin typeface="Helvetica" pitchFamily="34" charset="0"/>
                <a:cs typeface="Helvetica" pitchFamily="34" charset="0"/>
              </a:rPr>
              <a:t>Couples with one wage-earner</a:t>
            </a:r>
          </a:p>
          <a:p>
            <a:pPr lvl="1"/>
            <a:r>
              <a:rPr lang="en-US" dirty="0" smtClean="0">
                <a:latin typeface="Helvetica" pitchFamily="34" charset="0"/>
                <a:cs typeface="Helvetica" pitchFamily="34" charset="0"/>
              </a:rPr>
              <a:t>Couples with FEIE where one spouse does not live abroad</a:t>
            </a:r>
          </a:p>
          <a:p>
            <a:r>
              <a:rPr lang="en-US" sz="2400" dirty="0" smtClean="0">
                <a:latin typeface="Helvetica" pitchFamily="34" charset="0"/>
                <a:cs typeface="Helvetica" pitchFamily="34" charset="0"/>
              </a:rPr>
              <a:t>Check withholding / estimated payments</a:t>
            </a:r>
            <a:endParaRPr lang="en-US" sz="2400" dirty="0">
              <a:latin typeface="Helvetica" pitchFamily="34" charset="0"/>
              <a:cs typeface="Helvetica" pitchFamily="34" charset="0"/>
            </a:endParaRPr>
          </a:p>
        </p:txBody>
      </p:sp>
      <p:pic>
        <p:nvPicPr>
          <p:cNvPr id="5" name="Content Placeholder 4" descr="124213_75x10.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Mark Daniels, </a:t>
            </a:r>
            <a:r>
              <a:rPr lang="en-US" dirty="0" err="1" smtClean="0"/>
              <a:t>Guidewire</a:t>
            </a:r>
            <a:r>
              <a:rPr lang="en-US" dirty="0" smtClean="0"/>
              <a:t> Software </a:t>
            </a:r>
            <a:r>
              <a:rPr lang="en-US" u="sng" dirty="0" smtClean="0">
                <a:hlinkClick r:id="rId2"/>
              </a:rPr>
              <a:t>mdaniels@guidewire.com</a:t>
            </a:r>
            <a:endParaRPr lang="en-US" dirty="0" smtClean="0"/>
          </a:p>
          <a:p>
            <a:r>
              <a:rPr lang="en-US" dirty="0" smtClean="0"/>
              <a:t>Tara Hagen, KPMG LLP </a:t>
            </a:r>
            <a:r>
              <a:rPr lang="en-US" dirty="0" smtClean="0">
                <a:hlinkClick r:id="rId3"/>
              </a:rPr>
              <a:t>tchagen@kpmg.com</a:t>
            </a:r>
            <a:endParaRPr lang="en-US" dirty="0" smtClean="0"/>
          </a:p>
          <a:p>
            <a:r>
              <a:rPr lang="en-US" dirty="0" smtClean="0"/>
              <a:t>Sameer Khedekar, Pearl Law Group</a:t>
            </a:r>
          </a:p>
          <a:p>
            <a:pPr>
              <a:buNone/>
            </a:pPr>
            <a:r>
              <a:rPr lang="en-US" dirty="0" smtClean="0"/>
              <a:t>	</a:t>
            </a:r>
            <a:r>
              <a:rPr lang="en-US" u="sng" dirty="0" smtClean="0">
                <a:hlinkClick r:id="rId4"/>
              </a:rPr>
              <a:t>sameer@immigrationlaw.com</a:t>
            </a:r>
            <a:endParaRPr lang="en-US" dirty="0" smtClean="0"/>
          </a:p>
          <a:p>
            <a:r>
              <a:rPr lang="en-US" dirty="0" smtClean="0"/>
              <a:t>Joseph Pernaselli, KPMG LLP</a:t>
            </a:r>
          </a:p>
          <a:p>
            <a:pPr>
              <a:buNone/>
            </a:pPr>
            <a:r>
              <a:rPr lang="en-US" dirty="0" smtClean="0"/>
              <a:t>	</a:t>
            </a:r>
            <a:r>
              <a:rPr lang="en-US" dirty="0" smtClean="0">
                <a:hlinkClick r:id="rId5"/>
              </a:rPr>
              <a:t>jpernaselli@kpmg.com</a:t>
            </a:r>
            <a:r>
              <a:rPr lang="en-US" dirty="0" smtClean="0"/>
              <a:t>	</a:t>
            </a:r>
          </a:p>
          <a:p>
            <a:r>
              <a:rPr lang="en-US" dirty="0" smtClean="0"/>
              <a:t>Rajiv Thadani, KPMG LLP</a:t>
            </a:r>
          </a:p>
          <a:p>
            <a:pPr>
              <a:buNone/>
            </a:pPr>
            <a:r>
              <a:rPr lang="en-US" dirty="0" smtClean="0"/>
              <a:t>	</a:t>
            </a:r>
            <a:r>
              <a:rPr lang="en-US" dirty="0" smtClean="0">
                <a:hlinkClick r:id="rId6"/>
              </a:rPr>
              <a:t>rthadani@kpmg.com</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a:cs typeface="Helvetica"/>
              </a:rPr>
              <a:t>DOMA, the New Family and Mobility</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idx="1"/>
          </p:nvPr>
        </p:nvSpPr>
        <p:spPr/>
        <p:txBody>
          <a:bodyPr>
            <a:normAutofit/>
          </a:bodyPr>
          <a:lstStyle/>
          <a:p>
            <a:r>
              <a:rPr lang="en-US" sz="2400" dirty="0" smtClean="0">
                <a:latin typeface="Helvetica" pitchFamily="34" charset="0"/>
                <a:cs typeface="Helvetica" pitchFamily="34" charset="0"/>
              </a:rPr>
              <a:t>Welcome</a:t>
            </a:r>
          </a:p>
          <a:p>
            <a:r>
              <a:rPr lang="en-US" dirty="0" smtClean="0"/>
              <a:t>With you today</a:t>
            </a:r>
            <a:endParaRPr lang="en-US" sz="2400" dirty="0" smtClean="0">
              <a:latin typeface="Helvetica" pitchFamily="34" charset="0"/>
              <a:cs typeface="Helvetica" pitchFamily="34" charset="0"/>
            </a:endParaRPr>
          </a:p>
          <a:p>
            <a:r>
              <a:rPr lang="en-US" dirty="0" smtClean="0"/>
              <a:t>Agenda</a:t>
            </a:r>
          </a:p>
          <a:p>
            <a:pPr lvl="1"/>
            <a:r>
              <a:rPr lang="en-US" sz="2400" dirty="0" smtClean="0">
                <a:latin typeface="Helvetica" pitchFamily="34" charset="0"/>
                <a:cs typeface="Helvetica" pitchFamily="34" charset="0"/>
              </a:rPr>
              <a:t>Immigration Implications</a:t>
            </a:r>
          </a:p>
          <a:p>
            <a:pPr lvl="1"/>
            <a:r>
              <a:rPr lang="en-US" sz="2400" dirty="0" smtClean="0">
                <a:latin typeface="Helvetica" pitchFamily="34" charset="0"/>
                <a:cs typeface="Helvetica" pitchFamily="34" charset="0"/>
              </a:rPr>
              <a:t>HR Policy Considerations</a:t>
            </a:r>
          </a:p>
          <a:p>
            <a:pPr lvl="1"/>
            <a:r>
              <a:rPr lang="en-US" sz="2400" dirty="0" smtClean="0">
                <a:latin typeface="Helvetica" pitchFamily="34" charset="0"/>
                <a:cs typeface="Helvetica" pitchFamily="34" charset="0"/>
              </a:rPr>
              <a:t>Taxation Issues</a:t>
            </a:r>
            <a:endParaRPr lang="en-US" sz="2400" dirty="0">
              <a:latin typeface="Helvetica" pitchFamily="34" charset="0"/>
              <a:cs typeface="Helvetica" pitchFamily="34" charset="0"/>
            </a:endParaRPr>
          </a:p>
          <a:p>
            <a:r>
              <a:rPr lang="en-US" sz="2400" dirty="0" smtClean="0"/>
              <a:t>Q &amp; A</a:t>
            </a:r>
            <a:endParaRPr lang="en-US" sz="2400" dirty="0" smtClean="0">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61989" y="5572229"/>
            <a:ext cx="1847619" cy="828571"/>
          </a:xfrm>
          <a:prstGeom prst="rect">
            <a:avLst/>
          </a:prstGeom>
        </p:spPr>
      </p:pic>
    </p:spTree>
    <p:extLst>
      <p:ext uri="{BB962C8B-B14F-4D97-AF65-F5344CB8AC3E}">
        <p14:creationId xmlns="" xmlns:p14="http://schemas.microsoft.com/office/powerpoint/2010/main" val="325227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Implications</a:t>
            </a:r>
            <a:endParaRPr lang="en-US" dirty="0"/>
          </a:p>
        </p:txBody>
      </p:sp>
      <p:sp>
        <p:nvSpPr>
          <p:cNvPr id="3" name="Content Placeholder 2"/>
          <p:cNvSpPr>
            <a:spLocks noGrp="1"/>
          </p:cNvSpPr>
          <p:nvPr>
            <p:ph idx="1"/>
          </p:nvPr>
        </p:nvSpPr>
        <p:spPr/>
        <p:txBody>
          <a:bodyPr/>
          <a:lstStyle/>
          <a:p>
            <a:pPr>
              <a:buNone/>
            </a:pPr>
            <a:r>
              <a:rPr lang="en-US" dirty="0" smtClean="0"/>
              <a:t>Sameer Khedekar</a:t>
            </a:r>
          </a:p>
          <a:p>
            <a:pPr>
              <a:buNone/>
            </a:pPr>
            <a:r>
              <a:rPr lang="en-US" dirty="0" smtClean="0"/>
              <a:t>Partner</a:t>
            </a:r>
          </a:p>
          <a:p>
            <a:pPr>
              <a:buNone/>
            </a:pPr>
            <a:r>
              <a:rPr lang="en-US" dirty="0" smtClean="0"/>
              <a:t>Pearl Law Group</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i="1" dirty="0" smtClean="0">
                <a:solidFill>
                  <a:schemeClr val="tx2"/>
                </a:solidFill>
                <a:latin typeface="Helvetica" pitchFamily="34" charset="0"/>
                <a:cs typeface="Helvetica" pitchFamily="34" charset="0"/>
              </a:rPr>
              <a:t>US v. Windsor</a:t>
            </a:r>
            <a:r>
              <a:rPr lang="en-US" sz="3200" b="1" dirty="0" smtClean="0">
                <a:solidFill>
                  <a:schemeClr val="tx2"/>
                </a:solidFill>
                <a:latin typeface="Helvetica" pitchFamily="34" charset="0"/>
                <a:cs typeface="Helvetica" pitchFamily="34" charset="0"/>
              </a:rPr>
              <a:t> and Immigration</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idx="1"/>
          </p:nvPr>
        </p:nvSpPr>
        <p:spPr>
          <a:xfrm>
            <a:off x="457200" y="1524000"/>
            <a:ext cx="7772400" cy="4525963"/>
          </a:xfrm>
        </p:spPr>
        <p:txBody>
          <a:bodyPr>
            <a:normAutofit/>
          </a:bodyPr>
          <a:lstStyle/>
          <a:p>
            <a:r>
              <a:rPr lang="en-US" sz="2400" dirty="0" smtClean="0">
                <a:latin typeface="Helvetica" pitchFamily="34" charset="0"/>
                <a:cs typeface="Helvetica" pitchFamily="34" charset="0"/>
              </a:rPr>
              <a:t>Only affects federal entities (USCIS, DOS, CBP, etc.)</a:t>
            </a:r>
          </a:p>
          <a:p>
            <a:r>
              <a:rPr lang="en-US" dirty="0" smtClean="0"/>
              <a:t>Same sex spouses now may apply for </a:t>
            </a:r>
            <a:r>
              <a:rPr lang="en-US" u="sng" dirty="0" smtClean="0"/>
              <a:t>every</a:t>
            </a:r>
            <a:r>
              <a:rPr lang="en-US" dirty="0" smtClean="0"/>
              <a:t> benefit afforded to opposite sex couples</a:t>
            </a:r>
          </a:p>
          <a:p>
            <a:pPr lvl="1"/>
            <a:r>
              <a:rPr lang="en-US" sz="2000" dirty="0" smtClean="0">
                <a:latin typeface="Helvetica" pitchFamily="34" charset="0"/>
                <a:cs typeface="Helvetica" pitchFamily="34" charset="0"/>
              </a:rPr>
              <a:t>Green cards</a:t>
            </a:r>
          </a:p>
          <a:p>
            <a:pPr lvl="1"/>
            <a:r>
              <a:rPr lang="en-US" sz="2000" dirty="0" smtClean="0">
                <a:latin typeface="Helvetica" pitchFamily="34" charset="0"/>
                <a:cs typeface="Helvetica" pitchFamily="34" charset="0"/>
              </a:rPr>
              <a:t>Dependent visas</a:t>
            </a:r>
          </a:p>
          <a:p>
            <a:pPr lvl="1"/>
            <a:r>
              <a:rPr lang="en-US" sz="2000" dirty="0" smtClean="0">
                <a:latin typeface="Helvetica" pitchFamily="34" charset="0"/>
                <a:cs typeface="Helvetica" pitchFamily="34" charset="0"/>
              </a:rPr>
              <a:t>Deportation stays</a:t>
            </a:r>
          </a:p>
          <a:p>
            <a:pPr lvl="1"/>
            <a:endParaRPr lang="en-US" sz="2800" dirty="0">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61989" y="5572229"/>
            <a:ext cx="1847619" cy="828571"/>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4343400" y="3429000"/>
            <a:ext cx="4495800" cy="2067141"/>
          </a:xfrm>
          <a:prstGeom prst="rect">
            <a:avLst/>
          </a:prstGeom>
          <a:noFill/>
          <a:ln w="9525">
            <a:noFill/>
            <a:miter lim="800000"/>
            <a:headEnd/>
            <a:tailEnd/>
          </a:ln>
        </p:spPr>
      </p:pic>
    </p:spTree>
    <p:extLst>
      <p:ext uri="{BB962C8B-B14F-4D97-AF65-F5344CB8AC3E}">
        <p14:creationId xmlns="" xmlns:p14="http://schemas.microsoft.com/office/powerpoint/2010/main" val="3252272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chemeClr val="tx2"/>
                </a:solidFill>
                <a:latin typeface="Helvetica" pitchFamily="34" charset="0"/>
                <a:cs typeface="Helvetica" pitchFamily="34" charset="0"/>
              </a:rPr>
              <a:t>Give Credit to the Government!</a:t>
            </a:r>
            <a:endParaRPr lang="en-US" sz="3200" b="1" dirty="0">
              <a:solidFill>
                <a:schemeClr val="tx2"/>
              </a:solidFill>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572229"/>
            <a:ext cx="1847619" cy="828571"/>
          </a:xfrm>
          <a:prstGeom prst="rect">
            <a:avLst/>
          </a:prstGeom>
        </p:spPr>
      </p:pic>
      <p:pic>
        <p:nvPicPr>
          <p:cNvPr id="2051" name="Picture 3"/>
          <p:cNvPicPr>
            <a:picLocks noChangeAspect="1" noChangeArrowheads="1"/>
          </p:cNvPicPr>
          <p:nvPr/>
        </p:nvPicPr>
        <p:blipFill>
          <a:blip r:embed="rId3" cstate="print"/>
          <a:stretch>
            <a:fillRect/>
          </a:stretch>
        </p:blipFill>
        <p:spPr bwMode="auto">
          <a:xfrm>
            <a:off x="533400" y="990600"/>
            <a:ext cx="8077200" cy="1501908"/>
          </a:xfrm>
          <a:prstGeom prst="rect">
            <a:avLst/>
          </a:prstGeom>
          <a:noFill/>
          <a:ln w="9525">
            <a:noFill/>
            <a:miter lim="800000"/>
            <a:headEnd/>
            <a:tailEnd/>
          </a:ln>
        </p:spPr>
      </p:pic>
      <p:grpSp>
        <p:nvGrpSpPr>
          <p:cNvPr id="3" name="Group 17"/>
          <p:cNvGrpSpPr/>
          <p:nvPr/>
        </p:nvGrpSpPr>
        <p:grpSpPr>
          <a:xfrm>
            <a:off x="457200" y="2743200"/>
            <a:ext cx="1219200" cy="3362967"/>
            <a:chOff x="2209800" y="3962400"/>
            <a:chExt cx="1219200" cy="3362967"/>
          </a:xfrm>
        </p:grpSpPr>
        <p:grpSp>
          <p:nvGrpSpPr>
            <p:cNvPr id="5" name="Group 15"/>
            <p:cNvGrpSpPr/>
            <p:nvPr/>
          </p:nvGrpSpPr>
          <p:grpSpPr>
            <a:xfrm>
              <a:off x="2209800" y="3962400"/>
              <a:ext cx="1219200" cy="3362967"/>
              <a:chOff x="304800" y="2819400"/>
              <a:chExt cx="1219200" cy="3362967"/>
            </a:xfrm>
          </p:grpSpPr>
          <p:pic>
            <p:nvPicPr>
              <p:cNvPr id="2052" name="Picture 4"/>
              <p:cNvPicPr>
                <a:picLocks noChangeAspect="1" noChangeArrowheads="1"/>
              </p:cNvPicPr>
              <p:nvPr/>
            </p:nvPicPr>
            <p:blipFill>
              <a:blip r:embed="rId4" cstate="print"/>
              <a:srcRect/>
              <a:stretch>
                <a:fillRect/>
              </a:stretch>
            </p:blipFill>
            <p:spPr bwMode="auto">
              <a:xfrm>
                <a:off x="304800" y="2819400"/>
                <a:ext cx="1219200" cy="106526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04800" y="3948034"/>
                <a:ext cx="1217441" cy="113222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304800" y="5105400"/>
                <a:ext cx="1217441" cy="1076967"/>
              </a:xfrm>
              <a:prstGeom prst="rect">
                <a:avLst/>
              </a:prstGeom>
              <a:noFill/>
              <a:ln w="9525">
                <a:noFill/>
                <a:miter lim="800000"/>
                <a:headEnd/>
                <a:tailEnd/>
              </a:ln>
            </p:spPr>
          </p:pic>
          <p:sp>
            <p:nvSpPr>
              <p:cNvPr id="13" name="Oval 12"/>
              <p:cNvSpPr/>
              <p:nvPr/>
            </p:nvSpPr>
            <p:spPr>
              <a:xfrm>
                <a:off x="914400" y="3657600"/>
                <a:ext cx="152400" cy="1524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66800" y="5410200"/>
                <a:ext cx="152400" cy="1524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p:cNvSpPr/>
            <p:nvPr/>
          </p:nvSpPr>
          <p:spPr>
            <a:xfrm>
              <a:off x="3200400" y="4800600"/>
              <a:ext cx="152400" cy="1524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Content Placeholder 2"/>
          <p:cNvSpPr>
            <a:spLocks noGrp="1"/>
          </p:cNvSpPr>
          <p:nvPr>
            <p:ph idx="1"/>
          </p:nvPr>
        </p:nvSpPr>
        <p:spPr>
          <a:xfrm>
            <a:off x="1752600" y="2895600"/>
            <a:ext cx="6477000" cy="3048000"/>
          </a:xfrm>
        </p:spPr>
        <p:txBody>
          <a:bodyPr>
            <a:normAutofit/>
          </a:bodyPr>
          <a:lstStyle/>
          <a:p>
            <a:r>
              <a:rPr lang="en-US" b="1" dirty="0" smtClean="0">
                <a:solidFill>
                  <a:srgbClr val="663300"/>
                </a:solidFill>
              </a:rPr>
              <a:t>June 26: </a:t>
            </a:r>
            <a:r>
              <a:rPr lang="en-US" dirty="0" smtClean="0"/>
              <a:t>DOMA struck down</a:t>
            </a:r>
          </a:p>
          <a:p>
            <a:r>
              <a:rPr lang="en-US" sz="2400" b="1" dirty="0" smtClean="0">
                <a:solidFill>
                  <a:srgbClr val="663300"/>
                </a:solidFill>
                <a:latin typeface="Helvetica" pitchFamily="34" charset="0"/>
                <a:cs typeface="Helvetica" pitchFamily="34" charset="0"/>
              </a:rPr>
              <a:t>Minutes later</a:t>
            </a:r>
            <a:r>
              <a:rPr lang="en-US" sz="2400" b="1" i="1" dirty="0" smtClean="0">
                <a:solidFill>
                  <a:srgbClr val="663300"/>
                </a:solidFill>
                <a:latin typeface="Helvetica" pitchFamily="34" charset="0"/>
                <a:cs typeface="Helvetica" pitchFamily="34" charset="0"/>
              </a:rPr>
              <a:t>: </a:t>
            </a:r>
            <a:r>
              <a:rPr lang="en-US" dirty="0" smtClean="0"/>
              <a:t>NY judge stayed deportation</a:t>
            </a:r>
          </a:p>
          <a:p>
            <a:r>
              <a:rPr lang="en-US" dirty="0" smtClean="0">
                <a:solidFill>
                  <a:srgbClr val="663300"/>
                </a:solidFill>
              </a:rPr>
              <a:t>and:  </a:t>
            </a:r>
            <a:r>
              <a:rPr lang="en-US" sz="2400" dirty="0" smtClean="0">
                <a:latin typeface="Helvetica" pitchFamily="34" charset="0"/>
                <a:cs typeface="Helvetica" pitchFamily="34" charset="0"/>
              </a:rPr>
              <a:t>USCIS announced reopening of cases denied since February 2011 </a:t>
            </a:r>
          </a:p>
          <a:p>
            <a:r>
              <a:rPr lang="en-US" b="1" dirty="0" smtClean="0">
                <a:solidFill>
                  <a:srgbClr val="663300"/>
                </a:solidFill>
              </a:rPr>
              <a:t>June 29: </a:t>
            </a:r>
            <a:r>
              <a:rPr lang="en-US" dirty="0" smtClean="0"/>
              <a:t>First green card approved</a:t>
            </a:r>
            <a:endParaRPr lang="en-US" baseline="30000" dirty="0" smtClean="0"/>
          </a:p>
          <a:p>
            <a:r>
              <a:rPr lang="en-US" b="1" dirty="0" smtClean="0">
                <a:solidFill>
                  <a:srgbClr val="663300"/>
                </a:solidFill>
              </a:rPr>
              <a:t>August 1: </a:t>
            </a:r>
            <a:r>
              <a:rPr lang="en-US" sz="2400" dirty="0" smtClean="0">
                <a:latin typeface="Helvetica" pitchFamily="34" charset="0"/>
                <a:cs typeface="Helvetica" pitchFamily="34" charset="0"/>
              </a:rPr>
              <a:t>First immigrant visa approved in London</a:t>
            </a:r>
            <a:endParaRPr lang="en-US" sz="2400" baseline="30000" dirty="0" smtClean="0">
              <a:latin typeface="Helvetica" pitchFamily="34" charset="0"/>
              <a:cs typeface="Helvetica" pitchFamily="34" charset="0"/>
            </a:endParaRPr>
          </a:p>
        </p:txBody>
      </p:sp>
    </p:spTree>
    <p:extLst>
      <p:ext uri="{BB962C8B-B14F-4D97-AF65-F5344CB8AC3E}">
        <p14:creationId xmlns:p14="http://schemas.microsoft.com/office/powerpoint/2010/main" xmlns="" val="32522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10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1000" fill="hold"/>
                                        <p:tgtEl>
                                          <p:spTgt spid="2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1000" fill="hold"/>
                                        <p:tgtEl>
                                          <p:spTgt spid="2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1000" fill="hold"/>
                                        <p:tgtEl>
                                          <p:spTgt spid="2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chemeClr val="tx2"/>
                </a:solidFill>
                <a:latin typeface="Helvetica" pitchFamily="34" charset="0"/>
                <a:cs typeface="Helvetica" pitchFamily="34" charset="0"/>
              </a:rPr>
              <a:t>So How Does it Work?</a:t>
            </a:r>
            <a:endParaRPr lang="en-US" sz="3200" b="1" dirty="0">
              <a:solidFill>
                <a:schemeClr val="tx2"/>
              </a:solidFill>
              <a:latin typeface="Helvetica" pitchFamily="34" charset="0"/>
              <a:cs typeface="Helvetica" pitchFamily="34" charset="0"/>
            </a:endParaRPr>
          </a:p>
        </p:txBody>
      </p:sp>
      <p:sp>
        <p:nvSpPr>
          <p:cNvPr id="3" name="Content Placeholder 2"/>
          <p:cNvSpPr>
            <a:spLocks noGrp="1"/>
          </p:cNvSpPr>
          <p:nvPr>
            <p:ph idx="1"/>
          </p:nvPr>
        </p:nvSpPr>
        <p:spPr>
          <a:xfrm>
            <a:off x="457200" y="1219200"/>
            <a:ext cx="5791200" cy="4800599"/>
          </a:xfrm>
        </p:spPr>
        <p:txBody>
          <a:bodyPr>
            <a:normAutofit/>
          </a:bodyPr>
          <a:lstStyle/>
          <a:p>
            <a:pPr>
              <a:lnSpc>
                <a:spcPct val="150000"/>
              </a:lnSpc>
            </a:pPr>
            <a:r>
              <a:rPr lang="en-US" sz="2800" dirty="0" smtClean="0"/>
              <a:t>For green cards, must show:</a:t>
            </a:r>
          </a:p>
          <a:p>
            <a:pPr lvl="1">
              <a:lnSpc>
                <a:spcPct val="150000"/>
              </a:lnSpc>
            </a:pPr>
            <a:r>
              <a:rPr lang="en-US" i="1" dirty="0" smtClean="0">
                <a:latin typeface="Helvetica" pitchFamily="34" charset="0"/>
                <a:cs typeface="Helvetica" pitchFamily="34" charset="0"/>
              </a:rPr>
              <a:t>Bona fide </a:t>
            </a:r>
            <a:r>
              <a:rPr lang="en-US" dirty="0" smtClean="0">
                <a:latin typeface="Helvetica" pitchFamily="34" charset="0"/>
                <a:cs typeface="Helvetica" pitchFamily="34" charset="0"/>
              </a:rPr>
              <a:t>marriage</a:t>
            </a:r>
          </a:p>
          <a:p>
            <a:pPr lvl="1"/>
            <a:r>
              <a:rPr lang="en-US" dirty="0" smtClean="0">
                <a:latin typeface="Helvetica" pitchFamily="34" charset="0"/>
                <a:cs typeface="Helvetica" pitchFamily="34" charset="0"/>
              </a:rPr>
              <a:t>Petitioning spouse can support the other</a:t>
            </a:r>
          </a:p>
          <a:p>
            <a:pPr lvl="1"/>
            <a:r>
              <a:rPr lang="en-US" dirty="0" smtClean="0">
                <a:latin typeface="Helvetica" pitchFamily="34" charset="0"/>
                <a:cs typeface="Helvetica" pitchFamily="34" charset="0"/>
              </a:rPr>
              <a:t>Foreign national spouse is otherwise admissible </a:t>
            </a:r>
            <a:endParaRPr lang="en-US" dirty="0">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572229"/>
            <a:ext cx="1847619" cy="828571"/>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914400" y="4943475"/>
            <a:ext cx="5667375" cy="1000125"/>
          </a:xfrm>
          <a:prstGeom prst="rect">
            <a:avLst/>
          </a:prstGeom>
          <a:noFill/>
          <a:ln w="9525">
            <a:noFill/>
            <a:miter lim="800000"/>
            <a:headEnd/>
            <a:tailEnd/>
          </a:ln>
        </p:spPr>
      </p:pic>
      <p:pic>
        <p:nvPicPr>
          <p:cNvPr id="8" name="Picture 7" descr="same-sex-family.jpg"/>
          <p:cNvPicPr>
            <a:picLocks noChangeAspect="1"/>
          </p:cNvPicPr>
          <p:nvPr/>
        </p:nvPicPr>
        <p:blipFill>
          <a:blip r:embed="rId4" cstate="print"/>
          <a:stretch>
            <a:fillRect/>
          </a:stretch>
        </p:blipFill>
        <p:spPr>
          <a:xfrm>
            <a:off x="6019800" y="1796034"/>
            <a:ext cx="2971800" cy="2090166"/>
          </a:xfrm>
          <a:prstGeom prst="rect">
            <a:avLst/>
          </a:prstGeom>
        </p:spPr>
      </p:pic>
    </p:spTree>
    <p:extLst>
      <p:ext uri="{BB962C8B-B14F-4D97-AF65-F5344CB8AC3E}">
        <p14:creationId xmlns:p14="http://schemas.microsoft.com/office/powerpoint/2010/main" xmlns="" val="32522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3200" b="1" dirty="0" smtClean="0">
                <a:solidFill>
                  <a:schemeClr val="tx2"/>
                </a:solidFill>
                <a:latin typeface="Helvetica" pitchFamily="34" charset="0"/>
                <a:cs typeface="Helvetica" pitchFamily="34" charset="0"/>
              </a:rPr>
              <a:t>But Most Importantly…</a:t>
            </a:r>
            <a:endParaRPr lang="en-US" sz="3200" b="1" dirty="0">
              <a:solidFill>
                <a:schemeClr val="tx2"/>
              </a:solidFill>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572229"/>
            <a:ext cx="1847619" cy="828571"/>
          </a:xfrm>
          <a:prstGeom prst="rect">
            <a:avLst/>
          </a:prstGeom>
        </p:spPr>
      </p:pic>
      <p:pic>
        <p:nvPicPr>
          <p:cNvPr id="2051" name="Picture 3"/>
          <p:cNvPicPr>
            <a:picLocks noChangeAspect="1" noChangeArrowheads="1"/>
          </p:cNvPicPr>
          <p:nvPr/>
        </p:nvPicPr>
        <p:blipFill>
          <a:blip r:embed="rId3" cstate="print"/>
          <a:srcRect/>
          <a:stretch>
            <a:fillRect/>
          </a:stretch>
        </p:blipFill>
        <p:spPr bwMode="auto">
          <a:xfrm>
            <a:off x="152400" y="1143000"/>
            <a:ext cx="5936884" cy="53340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172200" y="1371600"/>
            <a:ext cx="2743200" cy="3200399"/>
          </a:xfrm>
        </p:spPr>
        <p:txBody>
          <a:bodyPr>
            <a:noAutofit/>
          </a:bodyPr>
          <a:lstStyle/>
          <a:p>
            <a:r>
              <a:rPr lang="en-US" sz="2000" dirty="0" smtClean="0">
                <a:latin typeface="Helvetica" pitchFamily="34" charset="0"/>
                <a:cs typeface="Helvetica" pitchFamily="34" charset="0"/>
              </a:rPr>
              <a:t>The marriage has to </a:t>
            </a:r>
            <a:r>
              <a:rPr lang="en-US" sz="2000" u="sng" dirty="0" smtClean="0">
                <a:latin typeface="Helvetica" pitchFamily="34" charset="0"/>
                <a:cs typeface="Helvetica" pitchFamily="34" charset="0"/>
              </a:rPr>
              <a:t>occur</a:t>
            </a:r>
            <a:r>
              <a:rPr lang="en-US" sz="2000" dirty="0" smtClean="0">
                <a:latin typeface="Helvetica" pitchFamily="34" charset="0"/>
                <a:cs typeface="Helvetica" pitchFamily="34" charset="0"/>
              </a:rPr>
              <a:t> in a state/foreign country that recognizes same sex marriages</a:t>
            </a:r>
          </a:p>
          <a:p>
            <a:endParaRPr lang="en-US" sz="2000" dirty="0" smtClean="0"/>
          </a:p>
          <a:p>
            <a:r>
              <a:rPr lang="en-US" sz="2000" dirty="0" smtClean="0"/>
              <a:t>Neither spouse has to </a:t>
            </a:r>
            <a:r>
              <a:rPr lang="en-US" sz="2000" u="sng" dirty="0" smtClean="0"/>
              <a:t>live</a:t>
            </a:r>
            <a:r>
              <a:rPr lang="en-US" sz="2000" dirty="0" smtClean="0"/>
              <a:t> in a state that recognizes same sex marriages</a:t>
            </a:r>
            <a:endParaRPr lang="en-US" sz="2000" dirty="0" smtClean="0">
              <a:latin typeface="Helvetica" pitchFamily="34" charset="0"/>
              <a:cs typeface="Helvetica" pitchFamily="34" charset="0"/>
            </a:endParaRPr>
          </a:p>
        </p:txBody>
      </p:sp>
    </p:spTree>
    <p:extLst>
      <p:ext uri="{BB962C8B-B14F-4D97-AF65-F5344CB8AC3E}">
        <p14:creationId xmlns:p14="http://schemas.microsoft.com/office/powerpoint/2010/main" xmlns="" val="3252272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chemeClr val="tx2"/>
                </a:solidFill>
                <a:latin typeface="Helvetica" pitchFamily="34" charset="0"/>
                <a:cs typeface="Helvetica" pitchFamily="34" charset="0"/>
              </a:rPr>
              <a:t>Potentially Problematic Scenarios</a:t>
            </a:r>
            <a:endParaRPr lang="en-US" sz="3200" b="1" dirty="0">
              <a:solidFill>
                <a:schemeClr val="tx2"/>
              </a:solidFill>
              <a:latin typeface="Helvetica" pitchFamily="34" charset="0"/>
              <a:cs typeface="Helvetic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1989" y="5572229"/>
            <a:ext cx="1847619" cy="828571"/>
          </a:xfrm>
          <a:prstGeom prst="rect">
            <a:avLst/>
          </a:prstGeom>
        </p:spPr>
      </p:pic>
      <p:sp>
        <p:nvSpPr>
          <p:cNvPr id="5" name="TextBox 4"/>
          <p:cNvSpPr txBox="1"/>
          <p:nvPr/>
        </p:nvSpPr>
        <p:spPr>
          <a:xfrm>
            <a:off x="838200" y="1447800"/>
            <a:ext cx="3429000" cy="1200329"/>
          </a:xfrm>
          <a:prstGeom prst="rect">
            <a:avLst/>
          </a:prstGeom>
          <a:noFill/>
          <a:ln>
            <a:noFill/>
          </a:ln>
        </p:spPr>
        <p:txBody>
          <a:bodyPr wrap="square" rtlCol="0">
            <a:spAutoFit/>
          </a:bodyPr>
          <a:lstStyle/>
          <a:p>
            <a:r>
              <a:rPr lang="en-US" dirty="0" smtClean="0">
                <a:latin typeface="Helvetica" pitchFamily="34" charset="0"/>
                <a:cs typeface="Helvetica" pitchFamily="34" charset="0"/>
              </a:rPr>
              <a:t>US spouse in 1 of 17 states, but spouse abroad in country that does not allow same-sex marriages</a:t>
            </a:r>
            <a:endParaRPr lang="en-US" dirty="0">
              <a:latin typeface="Helvetica" pitchFamily="34" charset="0"/>
              <a:cs typeface="Helvetica" pitchFamily="34" charset="0"/>
            </a:endParaRPr>
          </a:p>
        </p:txBody>
      </p:sp>
      <p:sp>
        <p:nvSpPr>
          <p:cNvPr id="6" name="TextBox 5"/>
          <p:cNvSpPr txBox="1"/>
          <p:nvPr/>
        </p:nvSpPr>
        <p:spPr>
          <a:xfrm>
            <a:off x="5181600" y="1447800"/>
            <a:ext cx="3200400" cy="646331"/>
          </a:xfrm>
          <a:prstGeom prst="rect">
            <a:avLst/>
          </a:prstGeom>
          <a:noFill/>
          <a:ln>
            <a:noFill/>
          </a:ln>
        </p:spPr>
        <p:txBody>
          <a:bodyPr wrap="square" rtlCol="0">
            <a:spAutoFit/>
          </a:bodyPr>
          <a:lstStyle/>
          <a:p>
            <a:pPr marL="342900" indent="-342900">
              <a:buFont typeface="Arial" pitchFamily="34" charset="0"/>
              <a:buChar char="•"/>
            </a:pPr>
            <a:r>
              <a:rPr lang="en-US" dirty="0" smtClean="0">
                <a:latin typeface="Helvetica" pitchFamily="34" charset="0"/>
                <a:cs typeface="Helvetica" pitchFamily="34" charset="0"/>
              </a:rPr>
              <a:t>Fiancé visa, </a:t>
            </a:r>
            <a:r>
              <a:rPr lang="en-US" i="1" dirty="0" smtClean="0">
                <a:latin typeface="Helvetica" pitchFamily="34" charset="0"/>
                <a:cs typeface="Helvetica" pitchFamily="34" charset="0"/>
              </a:rPr>
              <a:t>or</a:t>
            </a:r>
          </a:p>
          <a:p>
            <a:pPr marL="342900" indent="-342900">
              <a:buFont typeface="Arial" pitchFamily="34" charset="0"/>
              <a:buChar char="•"/>
            </a:pPr>
            <a:r>
              <a:rPr lang="en-US" dirty="0" smtClean="0">
                <a:latin typeface="Helvetica" pitchFamily="34" charset="0"/>
                <a:cs typeface="Helvetica" pitchFamily="34" charset="0"/>
              </a:rPr>
              <a:t>Marry in a 3</a:t>
            </a:r>
            <a:r>
              <a:rPr lang="en-US" baseline="30000" dirty="0" smtClean="0">
                <a:latin typeface="Helvetica" pitchFamily="34" charset="0"/>
                <a:cs typeface="Helvetica" pitchFamily="34" charset="0"/>
              </a:rPr>
              <a:t>rd</a:t>
            </a:r>
            <a:r>
              <a:rPr lang="en-US" dirty="0" smtClean="0">
                <a:latin typeface="Helvetica" pitchFamily="34" charset="0"/>
                <a:cs typeface="Helvetica" pitchFamily="34" charset="0"/>
              </a:rPr>
              <a:t> country</a:t>
            </a:r>
            <a:endParaRPr lang="en-US" dirty="0"/>
          </a:p>
        </p:txBody>
      </p:sp>
      <p:sp>
        <p:nvSpPr>
          <p:cNvPr id="7" name="Right Arrow 6"/>
          <p:cNvSpPr/>
          <p:nvPr/>
        </p:nvSpPr>
        <p:spPr>
          <a:xfrm>
            <a:off x="4419600" y="1676400"/>
            <a:ext cx="609600" cy="152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8" name="TextBox 7"/>
          <p:cNvSpPr txBox="1"/>
          <p:nvPr/>
        </p:nvSpPr>
        <p:spPr>
          <a:xfrm>
            <a:off x="838200" y="2886670"/>
            <a:ext cx="3657600" cy="646331"/>
          </a:xfrm>
          <a:prstGeom prst="rect">
            <a:avLst/>
          </a:prstGeom>
          <a:noFill/>
          <a:ln>
            <a:noFill/>
          </a:ln>
        </p:spPr>
        <p:txBody>
          <a:bodyPr wrap="square" rtlCol="0">
            <a:spAutoFit/>
          </a:bodyPr>
          <a:lstStyle/>
          <a:p>
            <a:r>
              <a:rPr lang="en-US" dirty="0" smtClean="0">
                <a:latin typeface="Helvetica" pitchFamily="34" charset="0"/>
                <a:cs typeface="Helvetica" pitchFamily="34" charset="0"/>
              </a:rPr>
              <a:t>Neither spouse living in a favorable jurisdiction</a:t>
            </a:r>
            <a:endParaRPr lang="en-US" dirty="0">
              <a:latin typeface="Helvetica" pitchFamily="34" charset="0"/>
              <a:cs typeface="Helvetica" pitchFamily="34" charset="0"/>
            </a:endParaRPr>
          </a:p>
        </p:txBody>
      </p:sp>
      <p:sp>
        <p:nvSpPr>
          <p:cNvPr id="10" name="TextBox 9"/>
          <p:cNvSpPr txBox="1"/>
          <p:nvPr/>
        </p:nvSpPr>
        <p:spPr>
          <a:xfrm>
            <a:off x="5257800" y="2886670"/>
            <a:ext cx="3276600" cy="923330"/>
          </a:xfrm>
          <a:prstGeom prst="rect">
            <a:avLst/>
          </a:prstGeom>
          <a:noFill/>
          <a:ln>
            <a:noFill/>
          </a:ln>
        </p:spPr>
        <p:txBody>
          <a:bodyPr wrap="square" rtlCol="0">
            <a:spAutoFit/>
          </a:bodyPr>
          <a:lstStyle/>
          <a:p>
            <a:r>
              <a:rPr lang="en-US" dirty="0" smtClean="0">
                <a:latin typeface="Helvetica" pitchFamily="34" charset="0"/>
                <a:cs typeface="Helvetica" pitchFamily="34" charset="0"/>
              </a:rPr>
              <a:t>Fiancé visa must include proof that marriage will occur in a favorable jurisdiction</a:t>
            </a:r>
            <a:endParaRPr lang="en-US" dirty="0">
              <a:latin typeface="Helvetica" pitchFamily="34" charset="0"/>
              <a:cs typeface="Helvetica" pitchFamily="34" charset="0"/>
            </a:endParaRPr>
          </a:p>
        </p:txBody>
      </p:sp>
      <p:sp>
        <p:nvSpPr>
          <p:cNvPr id="11" name="Right Arrow 10"/>
          <p:cNvSpPr/>
          <p:nvPr/>
        </p:nvSpPr>
        <p:spPr>
          <a:xfrm>
            <a:off x="3733800" y="3115270"/>
            <a:ext cx="1295400" cy="152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2" name="TextBox 11"/>
          <p:cNvSpPr txBox="1"/>
          <p:nvPr/>
        </p:nvSpPr>
        <p:spPr>
          <a:xfrm>
            <a:off x="838200" y="4078069"/>
            <a:ext cx="2971800" cy="646331"/>
          </a:xfrm>
          <a:prstGeom prst="rect">
            <a:avLst/>
          </a:prstGeom>
          <a:noFill/>
          <a:ln>
            <a:noFill/>
          </a:ln>
        </p:spPr>
        <p:txBody>
          <a:bodyPr wrap="square" rtlCol="0">
            <a:spAutoFit/>
          </a:bodyPr>
          <a:lstStyle/>
          <a:p>
            <a:r>
              <a:rPr lang="en-US" dirty="0" smtClean="0">
                <a:latin typeface="Helvetica" pitchFamily="34" charset="0"/>
                <a:cs typeface="Helvetica" pitchFamily="34" charset="0"/>
              </a:rPr>
              <a:t>Domestic partner or common law spouse</a:t>
            </a:r>
            <a:endParaRPr lang="en-US" dirty="0">
              <a:latin typeface="Helvetica" pitchFamily="34" charset="0"/>
              <a:cs typeface="Helvetica" pitchFamily="34" charset="0"/>
            </a:endParaRPr>
          </a:p>
        </p:txBody>
      </p:sp>
      <p:sp>
        <p:nvSpPr>
          <p:cNvPr id="13" name="TextBox 12"/>
          <p:cNvSpPr txBox="1"/>
          <p:nvPr/>
        </p:nvSpPr>
        <p:spPr>
          <a:xfrm>
            <a:off x="5257800" y="4230469"/>
            <a:ext cx="3276600" cy="369332"/>
          </a:xfrm>
          <a:prstGeom prst="rect">
            <a:avLst/>
          </a:prstGeom>
          <a:noFill/>
          <a:ln>
            <a:noFill/>
          </a:ln>
        </p:spPr>
        <p:txBody>
          <a:bodyPr wrap="square" rtlCol="0">
            <a:spAutoFit/>
          </a:bodyPr>
          <a:lstStyle/>
          <a:p>
            <a:r>
              <a:rPr lang="en-US" dirty="0" smtClean="0">
                <a:latin typeface="Helvetica" pitchFamily="34" charset="0"/>
                <a:cs typeface="Helvetica" pitchFamily="34" charset="0"/>
              </a:rPr>
              <a:t>Tourist visa</a:t>
            </a:r>
            <a:endParaRPr lang="en-US" dirty="0">
              <a:latin typeface="Helvetica" pitchFamily="34" charset="0"/>
              <a:cs typeface="Helvetica" pitchFamily="34" charset="0"/>
            </a:endParaRPr>
          </a:p>
        </p:txBody>
      </p:sp>
      <p:sp>
        <p:nvSpPr>
          <p:cNvPr id="14" name="Right Arrow 13"/>
          <p:cNvSpPr/>
          <p:nvPr/>
        </p:nvSpPr>
        <p:spPr>
          <a:xfrm>
            <a:off x="3200400" y="4306669"/>
            <a:ext cx="1828800" cy="152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5" name="TextBox 14"/>
          <p:cNvSpPr txBox="1"/>
          <p:nvPr/>
        </p:nvSpPr>
        <p:spPr>
          <a:xfrm>
            <a:off x="838200" y="5068669"/>
            <a:ext cx="3429000" cy="646331"/>
          </a:xfrm>
          <a:prstGeom prst="rect">
            <a:avLst/>
          </a:prstGeom>
          <a:noFill/>
          <a:ln>
            <a:noFill/>
          </a:ln>
        </p:spPr>
        <p:txBody>
          <a:bodyPr wrap="square" rtlCol="0">
            <a:spAutoFit/>
          </a:bodyPr>
          <a:lstStyle/>
          <a:p>
            <a:r>
              <a:rPr lang="en-US" dirty="0" smtClean="0">
                <a:latin typeface="Helvetica" pitchFamily="34" charset="0"/>
                <a:cs typeface="Helvetica" pitchFamily="34" charset="0"/>
              </a:rPr>
              <a:t>Beware of repercussions of declaring sexual orientation…</a:t>
            </a:r>
            <a:endParaRPr lang="en-US" dirty="0">
              <a:latin typeface="Helvetica" pitchFamily="34" charset="0"/>
              <a:cs typeface="Helvetica" pitchFamily="34" charset="0"/>
            </a:endParaRPr>
          </a:p>
        </p:txBody>
      </p:sp>
    </p:spTree>
    <p:extLst>
      <p:ext uri="{BB962C8B-B14F-4D97-AF65-F5344CB8AC3E}">
        <p14:creationId xmlns:p14="http://schemas.microsoft.com/office/powerpoint/2010/main" xmlns="" val="3252272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612</TotalTime>
  <Words>1761</Words>
  <Application>Microsoft Office PowerPoint</Application>
  <PresentationFormat>On-screen Show (4:3)</PresentationFormat>
  <Paragraphs>227</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DOMA, the New Family and Mobility</vt:lpstr>
      <vt:lpstr>Immigration Implications</vt:lpstr>
      <vt:lpstr>US v. Windsor and Immigration</vt:lpstr>
      <vt:lpstr>Give Credit to the Government!</vt:lpstr>
      <vt:lpstr>So How Does it Work?</vt:lpstr>
      <vt:lpstr>But Most Importantly…</vt:lpstr>
      <vt:lpstr>Potentially Problematic Scenarios</vt:lpstr>
      <vt:lpstr>Same Sex Marriage Laws by Country</vt:lpstr>
      <vt:lpstr>HR Policy Considerations</vt:lpstr>
      <vt:lpstr>U.S. v. Windsor: Effects on Global Mobility</vt:lpstr>
      <vt:lpstr>U.S. v. Windsor: Effects on Global Mobility</vt:lpstr>
      <vt:lpstr>U.S. v. Windsor: Effects on Global Mobility</vt:lpstr>
      <vt:lpstr>Definitions can still be challenging…</vt:lpstr>
      <vt:lpstr>Effects on Global Mobility  IA Policy &amp; Assignment Packages</vt:lpstr>
      <vt:lpstr>Issues/Applications</vt:lpstr>
      <vt:lpstr>Issues/Applications</vt:lpstr>
      <vt:lpstr>Effects on Global Mobility  Policy &amp; Assignment Packages</vt:lpstr>
      <vt:lpstr>Broader HR Implications</vt:lpstr>
      <vt:lpstr>Taxation Issues</vt:lpstr>
      <vt:lpstr>Taxation Issues</vt:lpstr>
      <vt:lpstr>Same-sex Marriage Tax Issues</vt:lpstr>
      <vt:lpstr>For the employer</vt:lpstr>
      <vt:lpstr>For the International Assignment Program Manager</vt:lpstr>
      <vt:lpstr>Practical Considerations</vt:lpstr>
      <vt:lpstr>Practical Considerations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Krumpholz</dc:creator>
  <cp:lastModifiedBy>Pernaselli</cp:lastModifiedBy>
  <cp:revision>38</cp:revision>
  <dcterms:created xsi:type="dcterms:W3CDTF">2014-01-06T17:13:51Z</dcterms:created>
  <dcterms:modified xsi:type="dcterms:W3CDTF">2014-02-25T00:14:32Z</dcterms:modified>
</cp:coreProperties>
</file>