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0"/>
  </p:notesMasterIdLst>
  <p:sldIdLst>
    <p:sldId id="256" r:id="rId2"/>
    <p:sldId id="272" r:id="rId3"/>
    <p:sldId id="278" r:id="rId4"/>
    <p:sldId id="295" r:id="rId5"/>
    <p:sldId id="273" r:id="rId6"/>
    <p:sldId id="274" r:id="rId7"/>
    <p:sldId id="275" r:id="rId8"/>
    <p:sldId id="276" r:id="rId9"/>
    <p:sldId id="284" r:id="rId10"/>
    <p:sldId id="282" r:id="rId11"/>
    <p:sldId id="283" r:id="rId12"/>
    <p:sldId id="266" r:id="rId13"/>
    <p:sldId id="258" r:id="rId14"/>
    <p:sldId id="270" r:id="rId15"/>
    <p:sldId id="285" r:id="rId16"/>
    <p:sldId id="286" r:id="rId17"/>
    <p:sldId id="294" r:id="rId18"/>
    <p:sldId id="271"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useef Rahman" initials="T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CC6600"/>
    <a:srgbClr val="CCCC00"/>
    <a:srgbClr val="227FA0"/>
    <a:srgbClr val="23A0C7"/>
    <a:srgbClr val="239F9F"/>
    <a:srgbClr val="51BFE1"/>
    <a:srgbClr val="D5A6DE"/>
    <a:srgbClr val="D2ECB6"/>
    <a:srgbClr val="70A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931" autoAdjust="0"/>
  </p:normalViewPr>
  <p:slideViewPr>
    <p:cSldViewPr>
      <p:cViewPr varScale="1">
        <p:scale>
          <a:sx n="61" d="100"/>
          <a:sy n="61" d="100"/>
        </p:scale>
        <p:origin x="1433" y="4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93" cy="465500"/>
          </a:xfrm>
          <a:prstGeom prst="rect">
            <a:avLst/>
          </a:prstGeom>
        </p:spPr>
        <p:txBody>
          <a:bodyPr vert="horz" lIns="98828" tIns="49414" rIns="98828" bIns="49414" rtlCol="0"/>
          <a:lstStyle>
            <a:lvl1pPr algn="l">
              <a:defRPr sz="1300"/>
            </a:lvl1pPr>
          </a:lstStyle>
          <a:p>
            <a:endParaRPr lang="en-US" dirty="0"/>
          </a:p>
        </p:txBody>
      </p:sp>
      <p:sp>
        <p:nvSpPr>
          <p:cNvPr id="3" name="Date Placeholder 2"/>
          <p:cNvSpPr>
            <a:spLocks noGrp="1"/>
          </p:cNvSpPr>
          <p:nvPr>
            <p:ph type="dt" idx="1"/>
          </p:nvPr>
        </p:nvSpPr>
        <p:spPr>
          <a:xfrm>
            <a:off x="3971170" y="0"/>
            <a:ext cx="3037493" cy="465500"/>
          </a:xfrm>
          <a:prstGeom prst="rect">
            <a:avLst/>
          </a:prstGeom>
        </p:spPr>
        <p:txBody>
          <a:bodyPr vert="horz" lIns="98828" tIns="49414" rIns="98828" bIns="49414" rtlCol="0"/>
          <a:lstStyle>
            <a:lvl1pPr algn="r">
              <a:defRPr sz="1300"/>
            </a:lvl1pPr>
          </a:lstStyle>
          <a:p>
            <a:fld id="{73192EFF-9224-4285-BC9F-2BE002D6B1A2}" type="datetimeFigureOut">
              <a:rPr lang="en-US" smtClean="0"/>
              <a:t>2/22/2017</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8828" tIns="49414" rIns="98828" bIns="49414" rtlCol="0" anchor="ctr"/>
          <a:lstStyle/>
          <a:p>
            <a:endParaRPr lang="en-US" dirty="0"/>
          </a:p>
        </p:txBody>
      </p:sp>
      <p:sp>
        <p:nvSpPr>
          <p:cNvPr id="5" name="Notes Placeholder 4"/>
          <p:cNvSpPr>
            <a:spLocks noGrp="1"/>
          </p:cNvSpPr>
          <p:nvPr>
            <p:ph type="body" sz="quarter" idx="3"/>
          </p:nvPr>
        </p:nvSpPr>
        <p:spPr>
          <a:xfrm>
            <a:off x="700694" y="4473213"/>
            <a:ext cx="5609015" cy="3661137"/>
          </a:xfrm>
          <a:prstGeom prst="rect">
            <a:avLst/>
          </a:prstGeom>
        </p:spPr>
        <p:txBody>
          <a:bodyPr vert="horz" lIns="98828" tIns="49414" rIns="98828" bIns="494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901"/>
            <a:ext cx="3037493" cy="465500"/>
          </a:xfrm>
          <a:prstGeom prst="rect">
            <a:avLst/>
          </a:prstGeom>
        </p:spPr>
        <p:txBody>
          <a:bodyPr vert="horz" lIns="98828" tIns="49414" rIns="98828" bIns="49414"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170" y="8830901"/>
            <a:ext cx="3037493" cy="465500"/>
          </a:xfrm>
          <a:prstGeom prst="rect">
            <a:avLst/>
          </a:prstGeom>
        </p:spPr>
        <p:txBody>
          <a:bodyPr vert="horz" lIns="98828" tIns="49414" rIns="98828" bIns="49414" rtlCol="0" anchor="b"/>
          <a:lstStyle>
            <a:lvl1pPr algn="r">
              <a:defRPr sz="1300"/>
            </a:lvl1pPr>
          </a:lstStyle>
          <a:p>
            <a:fld id="{84BF17CE-3DEA-4DC9-85F2-D8ED892A0F6C}" type="slidenum">
              <a:rPr lang="en-US" smtClean="0"/>
              <a:t>‹#›</a:t>
            </a:fld>
            <a:endParaRPr lang="en-US" dirty="0"/>
          </a:p>
        </p:txBody>
      </p:sp>
    </p:spTree>
    <p:extLst>
      <p:ext uri="{BB962C8B-B14F-4D97-AF65-F5344CB8AC3E}">
        <p14:creationId xmlns:p14="http://schemas.microsoft.com/office/powerpoint/2010/main" val="2398123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introduce each panelist</a:t>
            </a:r>
            <a:r>
              <a:rPr lang="en-US" baseline="0" dirty="0"/>
              <a:t>.  Just nod at this point, applause comes hopefully later…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2</a:t>
            </a:fld>
            <a:endParaRPr lang="en-US" dirty="0"/>
          </a:p>
        </p:txBody>
      </p:sp>
    </p:spTree>
    <p:extLst>
      <p:ext uri="{BB962C8B-B14F-4D97-AF65-F5344CB8AC3E}">
        <p14:creationId xmlns:p14="http://schemas.microsoft.com/office/powerpoint/2010/main" val="157611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And</a:t>
            </a:r>
            <a:r>
              <a:rPr lang="en-US" baseline="0" dirty="0"/>
              <a:t> t</a:t>
            </a:r>
            <a:r>
              <a:rPr lang="en-US" dirty="0"/>
              <a:t>his slide shows common thoughts </a:t>
            </a:r>
            <a:r>
              <a:rPr lang="en-US" baseline="0" dirty="0"/>
              <a:t>by managers…</a:t>
            </a:r>
          </a:p>
          <a:p>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11</a:t>
            </a:fld>
            <a:endParaRPr lang="en-US" dirty="0"/>
          </a:p>
        </p:txBody>
      </p:sp>
    </p:spTree>
    <p:extLst>
      <p:ext uri="{BB962C8B-B14F-4D97-AF65-F5344CB8AC3E}">
        <p14:creationId xmlns:p14="http://schemas.microsoft.com/office/powerpoint/2010/main" val="140798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exchange - </a:t>
            </a:r>
          </a:p>
        </p:txBody>
      </p:sp>
      <p:sp>
        <p:nvSpPr>
          <p:cNvPr id="4" name="Slide Number Placeholder 3"/>
          <p:cNvSpPr>
            <a:spLocks noGrp="1"/>
          </p:cNvSpPr>
          <p:nvPr>
            <p:ph type="sldNum" sz="quarter" idx="10"/>
          </p:nvPr>
        </p:nvSpPr>
        <p:spPr/>
        <p:txBody>
          <a:bodyPr/>
          <a:lstStyle/>
          <a:p>
            <a:fld id="{84BF17CE-3DEA-4DC9-85F2-D8ED892A0F6C}" type="slidenum">
              <a:rPr lang="en-US" smtClean="0"/>
              <a:t>12</a:t>
            </a:fld>
            <a:endParaRPr lang="en-US" dirty="0"/>
          </a:p>
        </p:txBody>
      </p:sp>
    </p:spTree>
    <p:extLst>
      <p:ext uri="{BB962C8B-B14F-4D97-AF65-F5344CB8AC3E}">
        <p14:creationId xmlns:p14="http://schemas.microsoft.com/office/powerpoint/2010/main" val="649620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
            </a:r>
            <a:r>
              <a:rPr lang="en-US" baseline="0" dirty="0"/>
              <a:t> programs </a:t>
            </a:r>
            <a:r>
              <a:rPr lang="en-US" dirty="0"/>
              <a:t>e.g., mobility for leadership development, transfers in place of local hires?  Panel exchange</a:t>
            </a:r>
          </a:p>
          <a:p>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13</a:t>
            </a:fld>
            <a:endParaRPr lang="en-US" dirty="0"/>
          </a:p>
        </p:txBody>
      </p:sp>
    </p:spTree>
    <p:extLst>
      <p:ext uri="{BB962C8B-B14F-4D97-AF65-F5344CB8AC3E}">
        <p14:creationId xmlns:p14="http://schemas.microsoft.com/office/powerpoint/2010/main" val="4291637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exchange on how data is integrated in people processes at each of their </a:t>
            </a:r>
            <a:r>
              <a:rPr lang="en-US" dirty="0" err="1"/>
              <a:t>co’s</a:t>
            </a:r>
            <a:r>
              <a:rPr lang="en-US" dirty="0"/>
              <a:t>?</a:t>
            </a:r>
          </a:p>
          <a:p>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14</a:t>
            </a:fld>
            <a:endParaRPr lang="en-US" dirty="0"/>
          </a:p>
        </p:txBody>
      </p:sp>
    </p:spTree>
    <p:extLst>
      <p:ext uri="{BB962C8B-B14F-4D97-AF65-F5344CB8AC3E}">
        <p14:creationId xmlns:p14="http://schemas.microsoft.com/office/powerpoint/2010/main" val="3755914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 and Paul provide comments on Flex’s evolution</a:t>
            </a:r>
            <a:r>
              <a:rPr lang="en-US" baseline="0" dirty="0"/>
              <a:t>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15</a:t>
            </a:fld>
            <a:endParaRPr lang="en-US" dirty="0"/>
          </a:p>
        </p:txBody>
      </p:sp>
    </p:spTree>
    <p:extLst>
      <p:ext uri="{BB962C8B-B14F-4D97-AF65-F5344CB8AC3E}">
        <p14:creationId xmlns:p14="http://schemas.microsoft.com/office/powerpoint/2010/main" val="398924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Susan</a:t>
            </a:r>
            <a:r>
              <a:rPr lang="en-US" baseline="0" dirty="0"/>
              <a:t> briefly speaks to the increasing TM efforts across Flex…</a:t>
            </a:r>
          </a:p>
          <a:p>
            <a:r>
              <a:rPr lang="en-US" baseline="0" dirty="0"/>
              <a:t>Panel – Build vs Buy at your </a:t>
            </a:r>
            <a:r>
              <a:rPr lang="en-US" baseline="0" dirty="0" err="1"/>
              <a:t>co’s</a:t>
            </a:r>
            <a:r>
              <a:rPr lang="en-US" baseline="0" dirty="0"/>
              <a:t>?   Rotational programs?  How established? Top down sponsorship?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16</a:t>
            </a:fld>
            <a:endParaRPr lang="en-US" dirty="0"/>
          </a:p>
        </p:txBody>
      </p:sp>
    </p:spTree>
    <p:extLst>
      <p:ext uri="{BB962C8B-B14F-4D97-AF65-F5344CB8AC3E}">
        <p14:creationId xmlns:p14="http://schemas.microsoft.com/office/powerpoint/2010/main" val="80029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2663" y="387350"/>
            <a:ext cx="3486150" cy="2616200"/>
          </a:xfrm>
        </p:spPr>
      </p:sp>
      <p:sp>
        <p:nvSpPr>
          <p:cNvPr id="3" name="Notes Placeholder 2"/>
          <p:cNvSpPr>
            <a:spLocks noGrp="1"/>
          </p:cNvSpPr>
          <p:nvPr>
            <p:ph type="body" idx="1"/>
          </p:nvPr>
        </p:nvSpPr>
        <p:spPr/>
        <p:txBody>
          <a:bodyPr/>
          <a:lstStyle/>
          <a:p>
            <a:r>
              <a:rPr lang="en-US" dirty="0"/>
              <a:t>Mike briefly</a:t>
            </a:r>
            <a:r>
              <a:rPr lang="en-US" baseline="0" dirty="0"/>
              <a:t> explains Nike’s mobility strategy.   Lead to short compare and contrast comments by other panelists; </a:t>
            </a:r>
            <a:endParaRPr lang="en-US" dirty="0"/>
          </a:p>
        </p:txBody>
      </p:sp>
      <p:sp>
        <p:nvSpPr>
          <p:cNvPr id="4" name="Slide Number Placeholder 3"/>
          <p:cNvSpPr>
            <a:spLocks noGrp="1"/>
          </p:cNvSpPr>
          <p:nvPr>
            <p:ph type="sldNum" sz="quarter" idx="10"/>
          </p:nvPr>
        </p:nvSpPr>
        <p:spPr/>
        <p:txBody>
          <a:bodyPr/>
          <a:lstStyle/>
          <a:p>
            <a:fld id="{1F7BF632-EDF6-4A6E-A64B-7969FA2EF138}"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11733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introduce each panelist</a:t>
            </a:r>
            <a:r>
              <a:rPr lang="en-US" baseline="0" dirty="0"/>
              <a:t>.  Just nod at this point, applause comes hopefully later…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3</a:t>
            </a:fld>
            <a:endParaRPr lang="en-US" dirty="0"/>
          </a:p>
        </p:txBody>
      </p:sp>
    </p:spTree>
    <p:extLst>
      <p:ext uri="{BB962C8B-B14F-4D97-AF65-F5344CB8AC3E}">
        <p14:creationId xmlns:p14="http://schemas.microsoft.com/office/powerpoint/2010/main" val="233083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Pinspiration</a:t>
            </a:r>
            <a:r>
              <a:rPr lang="en-US" dirty="0"/>
              <a:t> Trip - differentiator</a:t>
            </a:r>
          </a:p>
          <a:p>
            <a:endParaRPr lang="en-US" dirty="0"/>
          </a:p>
          <a:p>
            <a:r>
              <a:rPr lang="en-US" sz="1200" kern="1200" dirty="0">
                <a:solidFill>
                  <a:schemeClr val="tx1"/>
                </a:solidFill>
                <a:latin typeface="+mn-lt"/>
                <a:ea typeface="+mn-ea"/>
                <a:cs typeface="+mn-cs"/>
              </a:rPr>
              <a:t>1200 employees</a:t>
            </a:r>
          </a:p>
          <a:p>
            <a:r>
              <a:rPr lang="en-US" sz="1200" kern="1200" dirty="0">
                <a:solidFill>
                  <a:schemeClr val="tx1"/>
                </a:solidFill>
                <a:latin typeface="+mn-lt"/>
                <a:ea typeface="+mn-ea"/>
                <a:cs typeface="+mn-cs"/>
              </a:rPr>
              <a:t>7</a:t>
            </a:r>
            <a:r>
              <a:rPr lang="en-US" sz="1200" kern="1200" baseline="0" dirty="0">
                <a:solidFill>
                  <a:schemeClr val="tx1"/>
                </a:solidFill>
                <a:latin typeface="+mn-lt"/>
                <a:ea typeface="+mn-ea"/>
                <a:cs typeface="+mn-cs"/>
              </a:rPr>
              <a:t> countries</a:t>
            </a:r>
          </a:p>
          <a:p>
            <a:r>
              <a:rPr lang="en-US" sz="1200" kern="1200" baseline="0" dirty="0">
                <a:solidFill>
                  <a:schemeClr val="tx1"/>
                </a:solidFill>
                <a:latin typeface="+mn-lt"/>
                <a:ea typeface="+mn-ea"/>
                <a:cs typeface="+mn-cs"/>
              </a:rPr>
              <a:t>125 </a:t>
            </a:r>
            <a:r>
              <a:rPr lang="en-US" sz="1200" kern="1200" baseline="0" dirty="0" err="1">
                <a:solidFill>
                  <a:schemeClr val="tx1"/>
                </a:solidFill>
                <a:latin typeface="+mn-lt"/>
                <a:ea typeface="+mn-ea"/>
                <a:cs typeface="+mn-cs"/>
              </a:rPr>
              <a:t>relos</a:t>
            </a:r>
            <a:r>
              <a:rPr lang="en-US" sz="1200" kern="1200" baseline="0" dirty="0">
                <a:solidFill>
                  <a:schemeClr val="tx1"/>
                </a:solidFill>
                <a:latin typeface="+mn-lt"/>
                <a:ea typeface="+mn-ea"/>
                <a:cs typeface="+mn-cs"/>
              </a:rPr>
              <a:t>, 90% domestic</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Relo</a:t>
            </a:r>
            <a:r>
              <a:rPr lang="en-US" sz="1200" kern="1200" dirty="0">
                <a:solidFill>
                  <a:schemeClr val="tx1"/>
                </a:solidFill>
                <a:latin typeface="+mn-lt"/>
                <a:ea typeface="+mn-ea"/>
                <a:cs typeface="+mn-cs"/>
              </a:rPr>
              <a:t> Program essentially has 2 policies:</a:t>
            </a:r>
          </a:p>
          <a:p>
            <a:r>
              <a:rPr lang="en-US" sz="1200" kern="1200" dirty="0">
                <a:solidFill>
                  <a:schemeClr val="tx1"/>
                </a:solidFill>
                <a:latin typeface="+mn-lt"/>
                <a:ea typeface="+mn-ea"/>
                <a:cs typeface="+mn-cs"/>
              </a:rPr>
              <a:t>New Grads </a:t>
            </a:r>
          </a:p>
          <a:p>
            <a:r>
              <a:rPr lang="en-US" sz="1200" kern="1200" dirty="0">
                <a:solidFill>
                  <a:schemeClr val="tx1"/>
                </a:solidFill>
                <a:latin typeface="+mn-lt"/>
                <a:ea typeface="+mn-ea"/>
                <a:cs typeface="+mn-cs"/>
              </a:rPr>
              <a:t>New Hires (includes domestic + international) </a:t>
            </a:r>
          </a:p>
          <a:p>
            <a:r>
              <a:rPr lang="en-US" sz="1200" kern="1200" dirty="0">
                <a:solidFill>
                  <a:schemeClr val="tx1"/>
                </a:solidFill>
                <a:latin typeface="+mn-lt"/>
                <a:ea typeface="+mn-ea"/>
                <a:cs typeface="+mn-cs"/>
              </a:rPr>
              <a:t>Designed for simplicity and flexibility</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Core services, but allows the employee to customize the benefits, while still offering uniform benefits to all.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   Flexibility. As long as EE doesn’t exceed budget, can use household goods move for almost anything. Tailors the benefits provided to each employee’s unique relocation scenario. </a:t>
            </a:r>
          </a:p>
          <a:p>
            <a:r>
              <a:rPr lang="en-US" sz="1200" kern="1200" dirty="0">
                <a:solidFill>
                  <a:schemeClr val="tx1"/>
                </a:solidFill>
                <a:latin typeface="+mn-lt"/>
                <a:ea typeface="+mn-ea"/>
                <a:cs typeface="+mn-cs"/>
              </a:rPr>
              <a:t>o    New Grad program:  to select the benefit that they wish to receive allows them to customize their relocation package depending on the services that they feel would be most beneficial.</a:t>
            </a:r>
          </a:p>
          <a:p>
            <a:r>
              <a:rPr lang="en-US" sz="1200" kern="1200" dirty="0">
                <a:solidFill>
                  <a:schemeClr val="tx1"/>
                </a:solidFill>
                <a:latin typeface="+mn-lt"/>
                <a:ea typeface="+mn-ea"/>
                <a:cs typeface="+mn-cs"/>
              </a:rPr>
              <a:t>o   Direct bill:  each of the core benefits (with the exception of final move mileage, should the employee elect to drive). This allows for a smooth transition for each employee and eliminates the burden of paying for expenses out of pocket and submitting for reimbursement. This allows employees to better focus on their new job responsibilities, settling in to their destination location, locating housing, etc. without the added financial stress that can come along with a relocation.</a:t>
            </a:r>
            <a:endParaRPr lang="en-US" dirty="0"/>
          </a:p>
          <a:p>
            <a:endParaRPr lang="en-US" dirty="0"/>
          </a:p>
        </p:txBody>
      </p:sp>
      <p:sp>
        <p:nvSpPr>
          <p:cNvPr id="4" name="Slide Number Placeholder 3"/>
          <p:cNvSpPr>
            <a:spLocks noGrp="1"/>
          </p:cNvSpPr>
          <p:nvPr>
            <p:ph type="sldNum" sz="quarter" idx="10"/>
          </p:nvPr>
        </p:nvSpPr>
        <p:spPr/>
        <p:txBody>
          <a:bodyPr/>
          <a:lstStyle/>
          <a:p>
            <a:fld id="{B1DAB237-46FB-BE4A-87EF-E258E34EEF43}" type="slidenum">
              <a:rPr lang="en-US" smtClean="0"/>
              <a:t>4</a:t>
            </a:fld>
            <a:endParaRPr lang="en-US"/>
          </a:p>
        </p:txBody>
      </p:sp>
    </p:spTree>
    <p:extLst>
      <p:ext uri="{BB962C8B-B14F-4D97-AF65-F5344CB8AC3E}">
        <p14:creationId xmlns:p14="http://schemas.microsoft.com/office/powerpoint/2010/main" val="331058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introduce each panelist</a:t>
            </a:r>
            <a:r>
              <a:rPr lang="en-US" baseline="0" dirty="0"/>
              <a:t>.  Mike provide a short comment on the size of Nike and #’s of countries with operations.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5</a:t>
            </a:fld>
            <a:endParaRPr lang="en-US" dirty="0"/>
          </a:p>
        </p:txBody>
      </p:sp>
    </p:spTree>
    <p:extLst>
      <p:ext uri="{BB962C8B-B14F-4D97-AF65-F5344CB8AC3E}">
        <p14:creationId xmlns:p14="http://schemas.microsoft.com/office/powerpoint/2010/main" val="87373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introduce each panelist</a:t>
            </a:r>
            <a:r>
              <a:rPr lang="en-US" baseline="0" dirty="0"/>
              <a:t>.  Eric provide a short comment on the size of eBay and # of countries of operation</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6</a:t>
            </a:fld>
            <a:endParaRPr lang="en-US" dirty="0"/>
          </a:p>
        </p:txBody>
      </p:sp>
    </p:spTree>
    <p:extLst>
      <p:ext uri="{BB962C8B-B14F-4D97-AF65-F5344CB8AC3E}">
        <p14:creationId xmlns:p14="http://schemas.microsoft.com/office/powerpoint/2010/main" val="170948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introduce each panelist</a:t>
            </a:r>
            <a:r>
              <a:rPr lang="en-US" baseline="0" dirty="0"/>
              <a:t>.  Just nod at this point, applause comes hopefully later…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7</a:t>
            </a:fld>
            <a:endParaRPr lang="en-US" dirty="0"/>
          </a:p>
        </p:txBody>
      </p:sp>
    </p:spTree>
    <p:extLst>
      <p:ext uri="{BB962C8B-B14F-4D97-AF65-F5344CB8AC3E}">
        <p14:creationId xmlns:p14="http://schemas.microsoft.com/office/powerpoint/2010/main" val="2621844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to briefly</a:t>
            </a:r>
            <a:r>
              <a:rPr lang="en-US" baseline="0" dirty="0"/>
              <a:t> bring attention to Flex’s program #’s </a:t>
            </a:r>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8</a:t>
            </a:fld>
            <a:endParaRPr lang="en-US" dirty="0"/>
          </a:p>
        </p:txBody>
      </p:sp>
    </p:spTree>
    <p:extLst>
      <p:ext uri="{BB962C8B-B14F-4D97-AF65-F5344CB8AC3E}">
        <p14:creationId xmlns:p14="http://schemas.microsoft.com/office/powerpoint/2010/main" val="253808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t>
            </a:r>
            <a:r>
              <a:rPr lang="en-US" baseline="0" dirty="0"/>
              <a:t> programs </a:t>
            </a:r>
            <a:r>
              <a:rPr lang="en-US" dirty="0"/>
              <a:t>e.g., mobility for leadership development, transfers in place of local hires?</a:t>
            </a:r>
          </a:p>
          <a:p>
            <a:r>
              <a:rPr lang="en-US" baseline="0" dirty="0"/>
              <a:t>Eric – comments on eBay’s growth over the many years you’ve been their Superhero? </a:t>
            </a:r>
          </a:p>
          <a:p>
            <a:r>
              <a:rPr lang="en-US" baseline="0" dirty="0"/>
              <a:t>Susan – strategic talent mapping being done at Flex?  What areas did Flex start looking at?</a:t>
            </a:r>
          </a:p>
          <a:p>
            <a:endParaRPr lang="en-US" dirty="0"/>
          </a:p>
          <a:p>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9</a:t>
            </a:fld>
            <a:endParaRPr lang="en-US" dirty="0"/>
          </a:p>
        </p:txBody>
      </p:sp>
    </p:spTree>
    <p:extLst>
      <p:ext uri="{BB962C8B-B14F-4D97-AF65-F5344CB8AC3E}">
        <p14:creationId xmlns:p14="http://schemas.microsoft.com/office/powerpoint/2010/main" val="2170649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common thoughts and requests</a:t>
            </a:r>
            <a:r>
              <a:rPr lang="en-US" baseline="0" dirty="0"/>
              <a:t> by employees…</a:t>
            </a:r>
          </a:p>
          <a:p>
            <a:endParaRPr lang="en-US" dirty="0"/>
          </a:p>
        </p:txBody>
      </p:sp>
      <p:sp>
        <p:nvSpPr>
          <p:cNvPr id="4" name="Slide Number Placeholder 3"/>
          <p:cNvSpPr>
            <a:spLocks noGrp="1"/>
          </p:cNvSpPr>
          <p:nvPr>
            <p:ph type="sldNum" sz="quarter" idx="10"/>
          </p:nvPr>
        </p:nvSpPr>
        <p:spPr/>
        <p:txBody>
          <a:bodyPr/>
          <a:lstStyle/>
          <a:p>
            <a:fld id="{84BF17CE-3DEA-4DC9-85F2-D8ED892A0F6C}" type="slidenum">
              <a:rPr lang="en-US" smtClean="0"/>
              <a:t>10</a:t>
            </a:fld>
            <a:endParaRPr lang="en-US" dirty="0"/>
          </a:p>
        </p:txBody>
      </p:sp>
    </p:spTree>
    <p:extLst>
      <p:ext uri="{BB962C8B-B14F-4D97-AF65-F5344CB8AC3E}">
        <p14:creationId xmlns:p14="http://schemas.microsoft.com/office/powerpoint/2010/main" val="326489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Freeform 3" descr="Picture1"/>
          <p:cNvSpPr>
            <a:spLocks/>
          </p:cNvSpPr>
          <p:nvPr userDrawn="1"/>
        </p:nvSpPr>
        <p:spPr bwMode="auto">
          <a:xfrm>
            <a:off x="780643" y="1573186"/>
            <a:ext cx="3023233" cy="2612149"/>
          </a:xfrm>
          <a:custGeom>
            <a:avLst/>
            <a:gdLst>
              <a:gd name="T0" fmla="*/ 509890 w 2042748"/>
              <a:gd name="T1" fmla="*/ 1765495 h 1765495"/>
              <a:gd name="T2" fmla="*/ 0 w 2042748"/>
              <a:gd name="T3" fmla="*/ 882748 h 1765495"/>
              <a:gd name="T4" fmla="*/ 509890 w 2042748"/>
              <a:gd name="T5" fmla="*/ 0 h 1765495"/>
              <a:gd name="T6" fmla="*/ 1532858 w 2042748"/>
              <a:gd name="T7" fmla="*/ 0 h 1765495"/>
              <a:gd name="T8" fmla="*/ 2042748 w 2042748"/>
              <a:gd name="T9" fmla="*/ 882748 h 1765495"/>
              <a:gd name="T10" fmla="*/ 1532858 w 2042748"/>
              <a:gd name="T11" fmla="*/ 1765495 h 1765495"/>
              <a:gd name="T12" fmla="*/ 509890 w 2042748"/>
              <a:gd name="T13" fmla="*/ 1765495 h 1765495"/>
              <a:gd name="T14" fmla="*/ 509890 w 2042748"/>
              <a:gd name="T15" fmla="*/ 1765495 h 1765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2748" h="1765495">
                <a:moveTo>
                  <a:pt x="509890" y="1765495"/>
                </a:moveTo>
                <a:lnTo>
                  <a:pt x="0" y="882748"/>
                </a:lnTo>
                <a:lnTo>
                  <a:pt x="509890" y="0"/>
                </a:lnTo>
                <a:lnTo>
                  <a:pt x="1532858" y="0"/>
                </a:lnTo>
                <a:lnTo>
                  <a:pt x="2042748" y="882748"/>
                </a:lnTo>
                <a:lnTo>
                  <a:pt x="1532858" y="1765495"/>
                </a:lnTo>
                <a:lnTo>
                  <a:pt x="509890" y="1765495"/>
                </a:lnTo>
                <a:lnTo>
                  <a:pt x="509890" y="1765495"/>
                </a:lnTo>
                <a:close/>
              </a:path>
            </a:pathLst>
          </a:custGeom>
          <a:blipFill dpi="0" rotWithShape="1">
            <a:blip r:embed="rId2"/>
            <a:srcRect/>
            <a:tile tx="0" ty="311150" sx="50000" sy="50000" flip="none" algn="ctr"/>
          </a:blip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userDrawn="1">
            <p:ph type="ctrTitle" hasCustomPrompt="1"/>
          </p:nvPr>
        </p:nvSpPr>
        <p:spPr>
          <a:xfrm>
            <a:off x="4600620" y="2592194"/>
            <a:ext cx="4128962" cy="1245394"/>
          </a:xfrm>
        </p:spPr>
        <p:txBody>
          <a:bodyPr>
            <a:noAutofit/>
          </a:bodyPr>
          <a:lstStyle>
            <a:lvl1pPr>
              <a:lnSpc>
                <a:spcPct val="90000"/>
              </a:lnSpc>
              <a:defRPr sz="4000">
                <a:solidFill>
                  <a:schemeClr val="accent4"/>
                </a:solidFill>
              </a:defRPr>
            </a:lvl1pPr>
          </a:lstStyle>
          <a:p>
            <a:r>
              <a:rPr lang="en-US" dirty="0"/>
              <a:t>Title of the Presentation</a:t>
            </a:r>
          </a:p>
        </p:txBody>
      </p:sp>
      <p:sp>
        <p:nvSpPr>
          <p:cNvPr id="3" name="Subtitle 2"/>
          <p:cNvSpPr>
            <a:spLocks noGrp="1"/>
          </p:cNvSpPr>
          <p:nvPr userDrawn="1">
            <p:ph type="subTitle" idx="1" hasCustomPrompt="1"/>
          </p:nvPr>
        </p:nvSpPr>
        <p:spPr>
          <a:xfrm>
            <a:off x="4600620" y="3907825"/>
            <a:ext cx="4128962" cy="43557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of the presentation</a:t>
            </a:r>
          </a:p>
        </p:txBody>
      </p:sp>
      <p:grpSp>
        <p:nvGrpSpPr>
          <p:cNvPr id="4" name="Group 3"/>
          <p:cNvGrpSpPr/>
          <p:nvPr userDrawn="1"/>
        </p:nvGrpSpPr>
        <p:grpSpPr>
          <a:xfrm>
            <a:off x="469994" y="302218"/>
            <a:ext cx="5321206" cy="6260742"/>
            <a:chOff x="469994" y="302218"/>
            <a:chExt cx="5321206" cy="6260742"/>
          </a:xfrm>
        </p:grpSpPr>
        <p:sp>
          <p:nvSpPr>
            <p:cNvPr id="6" name="Freeform 5"/>
            <p:cNvSpPr>
              <a:spLocks noEditPoints="1"/>
            </p:cNvSpPr>
            <p:nvPr/>
          </p:nvSpPr>
          <p:spPr bwMode="auto">
            <a:xfrm>
              <a:off x="5426219" y="807172"/>
              <a:ext cx="364981" cy="525424"/>
            </a:xfrm>
            <a:custGeom>
              <a:avLst/>
              <a:gdLst>
                <a:gd name="T0" fmla="*/ 0 w 341063"/>
                <a:gd name="T1" fmla="*/ 146625 h 490875"/>
                <a:gd name="T2" fmla="*/ 86063 w 341063"/>
                <a:gd name="T3" fmla="*/ 296437 h 490875"/>
                <a:gd name="T4" fmla="*/ 255001 w 341063"/>
                <a:gd name="T5" fmla="*/ 296437 h 490875"/>
                <a:gd name="T6" fmla="*/ 341063 w 341063"/>
                <a:gd name="T7" fmla="*/ 146625 h 490875"/>
                <a:gd name="T8" fmla="*/ 255001 w 341063"/>
                <a:gd name="T9" fmla="*/ 0 h 490875"/>
                <a:gd name="T10" fmla="*/ 86063 w 341063"/>
                <a:gd name="T11" fmla="*/ 0 h 490875"/>
                <a:gd name="T12" fmla="*/ 0 w 341063"/>
                <a:gd name="T13" fmla="*/ 146625 h 490875"/>
                <a:gd name="T14" fmla="*/ 60563 w 341063"/>
                <a:gd name="T15" fmla="*/ 146625 h 490875"/>
                <a:gd name="T16" fmla="*/ 114751 w 341063"/>
                <a:gd name="T17" fmla="*/ 51000 h 490875"/>
                <a:gd name="T18" fmla="*/ 226313 w 341063"/>
                <a:gd name="T19" fmla="*/ 51000 h 490875"/>
                <a:gd name="T20" fmla="*/ 283688 w 341063"/>
                <a:gd name="T21" fmla="*/ 146625 h 490875"/>
                <a:gd name="T22" fmla="*/ 226313 w 341063"/>
                <a:gd name="T23" fmla="*/ 245437 h 490875"/>
                <a:gd name="T24" fmla="*/ 114751 w 341063"/>
                <a:gd name="T25" fmla="*/ 245437 h 490875"/>
                <a:gd name="T26" fmla="*/ 60563 w 341063"/>
                <a:gd name="T27" fmla="*/ 146625 h 490875"/>
                <a:gd name="T28" fmla="*/ 216751 w 341063"/>
                <a:gd name="T29" fmla="*/ 446250 h 490875"/>
                <a:gd name="T30" fmla="*/ 124313 w 341063"/>
                <a:gd name="T31" fmla="*/ 446250 h 490875"/>
                <a:gd name="T32" fmla="*/ 124313 w 341063"/>
                <a:gd name="T33" fmla="*/ 490875 h 490875"/>
                <a:gd name="T34" fmla="*/ 216751 w 341063"/>
                <a:gd name="T35" fmla="*/ 490875 h 490875"/>
                <a:gd name="T36" fmla="*/ 216751 w 341063"/>
                <a:gd name="T37" fmla="*/ 446250 h 490875"/>
                <a:gd name="T38" fmla="*/ 258188 w 341063"/>
                <a:gd name="T39" fmla="*/ 318750 h 490875"/>
                <a:gd name="T40" fmla="*/ 86063 w 341063"/>
                <a:gd name="T41" fmla="*/ 318750 h 490875"/>
                <a:gd name="T42" fmla="*/ 86063 w 341063"/>
                <a:gd name="T43" fmla="*/ 363375 h 490875"/>
                <a:gd name="T44" fmla="*/ 258188 w 341063"/>
                <a:gd name="T45" fmla="*/ 363375 h 490875"/>
                <a:gd name="T46" fmla="*/ 258188 w 341063"/>
                <a:gd name="T47" fmla="*/ 318750 h 490875"/>
                <a:gd name="T48" fmla="*/ 258188 w 341063"/>
                <a:gd name="T49" fmla="*/ 382500 h 490875"/>
                <a:gd name="T50" fmla="*/ 86063 w 341063"/>
                <a:gd name="T51" fmla="*/ 382500 h 490875"/>
                <a:gd name="T52" fmla="*/ 86063 w 341063"/>
                <a:gd name="T53" fmla="*/ 427125 h 490875"/>
                <a:gd name="T54" fmla="*/ 258188 w 341063"/>
                <a:gd name="T55" fmla="*/ 427125 h 490875"/>
                <a:gd name="T56" fmla="*/ 258188 w 341063"/>
                <a:gd name="T57" fmla="*/ 382500 h 490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063" h="490875">
                  <a:moveTo>
                    <a:pt x="0" y="146625"/>
                  </a:moveTo>
                  <a:lnTo>
                    <a:pt x="86063" y="296437"/>
                  </a:lnTo>
                  <a:lnTo>
                    <a:pt x="255001" y="296437"/>
                  </a:lnTo>
                  <a:lnTo>
                    <a:pt x="341063" y="146625"/>
                  </a:lnTo>
                  <a:lnTo>
                    <a:pt x="255001" y="0"/>
                  </a:lnTo>
                  <a:lnTo>
                    <a:pt x="86063" y="0"/>
                  </a:lnTo>
                  <a:lnTo>
                    <a:pt x="0" y="146625"/>
                  </a:lnTo>
                  <a:close/>
                  <a:moveTo>
                    <a:pt x="60563" y="146625"/>
                  </a:moveTo>
                  <a:lnTo>
                    <a:pt x="114751" y="51000"/>
                  </a:lnTo>
                  <a:lnTo>
                    <a:pt x="226313" y="51000"/>
                  </a:lnTo>
                  <a:lnTo>
                    <a:pt x="283688" y="146625"/>
                  </a:lnTo>
                  <a:lnTo>
                    <a:pt x="226313" y="245437"/>
                  </a:lnTo>
                  <a:lnTo>
                    <a:pt x="114751" y="245437"/>
                  </a:lnTo>
                  <a:lnTo>
                    <a:pt x="60563" y="146625"/>
                  </a:lnTo>
                  <a:close/>
                  <a:moveTo>
                    <a:pt x="216751" y="446250"/>
                  </a:moveTo>
                  <a:lnTo>
                    <a:pt x="124313" y="446250"/>
                  </a:lnTo>
                  <a:lnTo>
                    <a:pt x="124313" y="490875"/>
                  </a:lnTo>
                  <a:lnTo>
                    <a:pt x="216751" y="490875"/>
                  </a:lnTo>
                  <a:lnTo>
                    <a:pt x="216751" y="446250"/>
                  </a:lnTo>
                  <a:close/>
                  <a:moveTo>
                    <a:pt x="258188" y="318750"/>
                  </a:moveTo>
                  <a:lnTo>
                    <a:pt x="86063" y="318750"/>
                  </a:lnTo>
                  <a:lnTo>
                    <a:pt x="86063" y="363375"/>
                  </a:lnTo>
                  <a:lnTo>
                    <a:pt x="258188" y="363375"/>
                  </a:lnTo>
                  <a:lnTo>
                    <a:pt x="258188" y="318750"/>
                  </a:lnTo>
                  <a:close/>
                  <a:moveTo>
                    <a:pt x="258188" y="382500"/>
                  </a:moveTo>
                  <a:lnTo>
                    <a:pt x="86063" y="382500"/>
                  </a:lnTo>
                  <a:lnTo>
                    <a:pt x="86063" y="427125"/>
                  </a:lnTo>
                  <a:lnTo>
                    <a:pt x="258188" y="427125"/>
                  </a:lnTo>
                  <a:lnTo>
                    <a:pt x="258188" y="382500"/>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userDrawn="1"/>
          </p:nvSpPr>
          <p:spPr bwMode="auto">
            <a:xfrm>
              <a:off x="2236297" y="4874095"/>
              <a:ext cx="1268903" cy="1102028"/>
            </a:xfrm>
            <a:custGeom>
              <a:avLst/>
              <a:gdLst>
                <a:gd name="T0" fmla="*/ 889314 w 1185752"/>
                <a:gd name="T1" fmla="*/ 0 h 1029564"/>
                <a:gd name="T2" fmla="*/ 296438 w 1185752"/>
                <a:gd name="T3" fmla="*/ 0 h 1029564"/>
                <a:gd name="T4" fmla="*/ 0 w 1185752"/>
                <a:gd name="T5" fmla="*/ 513188 h 1029564"/>
                <a:gd name="T6" fmla="*/ 296438 w 1185752"/>
                <a:gd name="T7" fmla="*/ 1029564 h 1029564"/>
                <a:gd name="T8" fmla="*/ 889314 w 1185752"/>
                <a:gd name="T9" fmla="*/ 1029564 h 1029564"/>
                <a:gd name="T10" fmla="*/ 1185752 w 1185752"/>
                <a:gd name="T11" fmla="*/ 513188 h 1029564"/>
                <a:gd name="T12" fmla="*/ 889314 w 1185752"/>
                <a:gd name="T13" fmla="*/ 0 h 1029564"/>
              </a:gdLst>
              <a:ahLst/>
              <a:cxnLst>
                <a:cxn ang="0">
                  <a:pos x="T0" y="T1"/>
                </a:cxn>
                <a:cxn ang="0">
                  <a:pos x="T2" y="T3"/>
                </a:cxn>
                <a:cxn ang="0">
                  <a:pos x="T4" y="T5"/>
                </a:cxn>
                <a:cxn ang="0">
                  <a:pos x="T6" y="T7"/>
                </a:cxn>
                <a:cxn ang="0">
                  <a:pos x="T8" y="T9"/>
                </a:cxn>
                <a:cxn ang="0">
                  <a:pos x="T10" y="T11"/>
                </a:cxn>
                <a:cxn ang="0">
                  <a:pos x="T12" y="T13"/>
                </a:cxn>
              </a:cxnLst>
              <a:rect l="0" t="0" r="r" b="b"/>
              <a:pathLst>
                <a:path w="1185752" h="1029564">
                  <a:moveTo>
                    <a:pt x="889314" y="0"/>
                  </a:moveTo>
                  <a:lnTo>
                    <a:pt x="296438" y="0"/>
                  </a:lnTo>
                  <a:lnTo>
                    <a:pt x="0" y="513188"/>
                  </a:lnTo>
                  <a:lnTo>
                    <a:pt x="296438" y="1029564"/>
                  </a:lnTo>
                  <a:lnTo>
                    <a:pt x="889314" y="1029564"/>
                  </a:lnTo>
                  <a:lnTo>
                    <a:pt x="1185752" y="513188"/>
                  </a:lnTo>
                  <a:lnTo>
                    <a:pt x="889314" y="0"/>
                  </a:lnTo>
                </a:path>
              </a:pathLst>
            </a:custGeom>
            <a:gradFill rotWithShape="1">
              <a:gsLst>
                <a:gs pos="0">
                  <a:srgbClr val="917A96"/>
                </a:gs>
                <a:gs pos="100000">
                  <a:srgbClr val="D5A6DE"/>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userDrawn="1"/>
          </p:nvSpPr>
          <p:spPr bwMode="auto">
            <a:xfrm>
              <a:off x="3123775" y="848115"/>
              <a:ext cx="1541786" cy="1334033"/>
            </a:xfrm>
            <a:custGeom>
              <a:avLst/>
              <a:gdLst>
                <a:gd name="T0" fmla="*/ 360188 w 1440753"/>
                <a:gd name="T1" fmla="*/ 1246314 h 1246314"/>
                <a:gd name="T2" fmla="*/ 0 w 1440753"/>
                <a:gd name="T3" fmla="*/ 621563 h 1246314"/>
                <a:gd name="T4" fmla="*/ 360188 w 1440753"/>
                <a:gd name="T5" fmla="*/ 0 h 1246314"/>
                <a:gd name="T6" fmla="*/ 1080565 w 1440753"/>
                <a:gd name="T7" fmla="*/ 0 h 1246314"/>
                <a:gd name="T8" fmla="*/ 1440753 w 1440753"/>
                <a:gd name="T9" fmla="*/ 621563 h 1246314"/>
                <a:gd name="T10" fmla="*/ 1080565 w 1440753"/>
                <a:gd name="T11" fmla="*/ 1246314 h 1246314"/>
                <a:gd name="T12" fmla="*/ 360188 w 1440753"/>
                <a:gd name="T13" fmla="*/ 1246314 h 1246314"/>
              </a:gdLst>
              <a:ahLst/>
              <a:cxnLst>
                <a:cxn ang="0">
                  <a:pos x="T0" y="T1"/>
                </a:cxn>
                <a:cxn ang="0">
                  <a:pos x="T2" y="T3"/>
                </a:cxn>
                <a:cxn ang="0">
                  <a:pos x="T4" y="T5"/>
                </a:cxn>
                <a:cxn ang="0">
                  <a:pos x="T6" y="T7"/>
                </a:cxn>
                <a:cxn ang="0">
                  <a:pos x="T8" y="T9"/>
                </a:cxn>
                <a:cxn ang="0">
                  <a:pos x="T10" y="T11"/>
                </a:cxn>
                <a:cxn ang="0">
                  <a:pos x="T12" y="T13"/>
                </a:cxn>
              </a:cxnLst>
              <a:rect l="0" t="0" r="r" b="b"/>
              <a:pathLst>
                <a:path w="1440753" h="1246314">
                  <a:moveTo>
                    <a:pt x="360188" y="1246314"/>
                  </a:moveTo>
                  <a:lnTo>
                    <a:pt x="0" y="621563"/>
                  </a:lnTo>
                  <a:lnTo>
                    <a:pt x="360188" y="0"/>
                  </a:lnTo>
                  <a:lnTo>
                    <a:pt x="1080565" y="0"/>
                  </a:lnTo>
                  <a:lnTo>
                    <a:pt x="1440753" y="621563"/>
                  </a:lnTo>
                  <a:lnTo>
                    <a:pt x="1080565" y="1246314"/>
                  </a:lnTo>
                  <a:lnTo>
                    <a:pt x="360188" y="1246314"/>
                  </a:lnTo>
                  <a:close/>
                </a:path>
              </a:pathLst>
            </a:custGeom>
            <a:gradFill rotWithShape="1">
              <a:gsLst>
                <a:gs pos="0">
                  <a:srgbClr val="0070C0"/>
                </a:gs>
                <a:gs pos="100000">
                  <a:srgbClr val="51BFE1"/>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userDrawn="1"/>
          </p:nvSpPr>
          <p:spPr bwMode="auto">
            <a:xfrm>
              <a:off x="3253393" y="5464345"/>
              <a:ext cx="1272314" cy="1098615"/>
            </a:xfrm>
            <a:custGeom>
              <a:avLst/>
              <a:gdLst>
                <a:gd name="T0" fmla="*/ 296438 w 1188940"/>
                <a:gd name="T1" fmla="*/ 1026376 h 1026376"/>
                <a:gd name="T2" fmla="*/ 0 w 1188940"/>
                <a:gd name="T3" fmla="*/ 513188 h 1026376"/>
                <a:gd name="T4" fmla="*/ 296438 w 1188940"/>
                <a:gd name="T5" fmla="*/ 0 h 1026376"/>
                <a:gd name="T6" fmla="*/ 892502 w 1188940"/>
                <a:gd name="T7" fmla="*/ 0 h 1026376"/>
                <a:gd name="T8" fmla="*/ 1188940 w 1188940"/>
                <a:gd name="T9" fmla="*/ 513188 h 1026376"/>
                <a:gd name="T10" fmla="*/ 892502 w 1188940"/>
                <a:gd name="T11" fmla="*/ 1026376 h 1026376"/>
                <a:gd name="T12" fmla="*/ 296438 w 1188940"/>
                <a:gd name="T13" fmla="*/ 1026376 h 1026376"/>
              </a:gdLst>
              <a:ahLst/>
              <a:cxnLst>
                <a:cxn ang="0">
                  <a:pos x="T0" y="T1"/>
                </a:cxn>
                <a:cxn ang="0">
                  <a:pos x="T2" y="T3"/>
                </a:cxn>
                <a:cxn ang="0">
                  <a:pos x="T4" y="T5"/>
                </a:cxn>
                <a:cxn ang="0">
                  <a:pos x="T6" y="T7"/>
                </a:cxn>
                <a:cxn ang="0">
                  <a:pos x="T8" y="T9"/>
                </a:cxn>
                <a:cxn ang="0">
                  <a:pos x="T10" y="T11"/>
                </a:cxn>
                <a:cxn ang="0">
                  <a:pos x="T12" y="T13"/>
                </a:cxn>
              </a:cxnLst>
              <a:rect l="0" t="0" r="r" b="b"/>
              <a:pathLst>
                <a:path w="1188940" h="1026376">
                  <a:moveTo>
                    <a:pt x="296438" y="1026376"/>
                  </a:moveTo>
                  <a:lnTo>
                    <a:pt x="0" y="513188"/>
                  </a:lnTo>
                  <a:lnTo>
                    <a:pt x="296438" y="0"/>
                  </a:lnTo>
                  <a:lnTo>
                    <a:pt x="892502" y="0"/>
                  </a:lnTo>
                  <a:lnTo>
                    <a:pt x="1188940" y="513188"/>
                  </a:lnTo>
                  <a:lnTo>
                    <a:pt x="892502" y="1026376"/>
                  </a:lnTo>
                  <a:lnTo>
                    <a:pt x="296438" y="1026376"/>
                  </a:ln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noEditPoints="1"/>
            </p:cNvSpPr>
            <p:nvPr userDrawn="1"/>
          </p:nvSpPr>
          <p:spPr bwMode="auto">
            <a:xfrm>
              <a:off x="2523433" y="851525"/>
              <a:ext cx="712906" cy="617545"/>
            </a:xfrm>
            <a:custGeom>
              <a:avLst/>
              <a:gdLst>
                <a:gd name="T0" fmla="*/ 500439 w 666189"/>
                <a:gd name="T1" fmla="*/ 0 h 576938"/>
                <a:gd name="T2" fmla="*/ 165751 w 666189"/>
                <a:gd name="T3" fmla="*/ 0 h 576938"/>
                <a:gd name="T4" fmla="*/ 0 w 666189"/>
                <a:gd name="T5" fmla="*/ 290063 h 576938"/>
                <a:gd name="T6" fmla="*/ 165751 w 666189"/>
                <a:gd name="T7" fmla="*/ 576938 h 576938"/>
                <a:gd name="T8" fmla="*/ 500439 w 666189"/>
                <a:gd name="T9" fmla="*/ 576938 h 576938"/>
                <a:gd name="T10" fmla="*/ 666189 w 666189"/>
                <a:gd name="T11" fmla="*/ 290063 h 576938"/>
                <a:gd name="T12" fmla="*/ 500439 w 666189"/>
                <a:gd name="T13" fmla="*/ 0 h 576938"/>
                <a:gd name="T14" fmla="*/ 443064 w 666189"/>
                <a:gd name="T15" fmla="*/ 478126 h 576938"/>
                <a:gd name="T16" fmla="*/ 223126 w 666189"/>
                <a:gd name="T17" fmla="*/ 478126 h 576938"/>
                <a:gd name="T18" fmla="*/ 114750 w 666189"/>
                <a:gd name="T19" fmla="*/ 290063 h 576938"/>
                <a:gd name="T20" fmla="*/ 223126 w 666189"/>
                <a:gd name="T21" fmla="*/ 98813 h 576938"/>
                <a:gd name="T22" fmla="*/ 443064 w 666189"/>
                <a:gd name="T23" fmla="*/ 98813 h 576938"/>
                <a:gd name="T24" fmla="*/ 551439 w 666189"/>
                <a:gd name="T25" fmla="*/ 290063 h 576938"/>
                <a:gd name="T26" fmla="*/ 443064 w 666189"/>
                <a:gd name="T27" fmla="*/ 478126 h 576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6189" h="576938">
                  <a:moveTo>
                    <a:pt x="500439" y="0"/>
                  </a:moveTo>
                  <a:lnTo>
                    <a:pt x="165751" y="0"/>
                  </a:lnTo>
                  <a:lnTo>
                    <a:pt x="0" y="290063"/>
                  </a:lnTo>
                  <a:lnTo>
                    <a:pt x="165751" y="576938"/>
                  </a:lnTo>
                  <a:lnTo>
                    <a:pt x="500439" y="576938"/>
                  </a:lnTo>
                  <a:lnTo>
                    <a:pt x="666189" y="290063"/>
                  </a:lnTo>
                  <a:lnTo>
                    <a:pt x="500439" y="0"/>
                  </a:lnTo>
                  <a:close/>
                  <a:moveTo>
                    <a:pt x="443064" y="478126"/>
                  </a:moveTo>
                  <a:lnTo>
                    <a:pt x="223126" y="478126"/>
                  </a:lnTo>
                  <a:lnTo>
                    <a:pt x="114750" y="290063"/>
                  </a:lnTo>
                  <a:lnTo>
                    <a:pt x="223126" y="98813"/>
                  </a:lnTo>
                  <a:lnTo>
                    <a:pt x="443064" y="98813"/>
                  </a:lnTo>
                  <a:lnTo>
                    <a:pt x="551439" y="290063"/>
                  </a:lnTo>
                  <a:lnTo>
                    <a:pt x="443064" y="478126"/>
                  </a:lnTo>
                  <a:close/>
                </a:path>
              </a:pathLst>
            </a:custGeom>
            <a:gradFill rotWithShape="1">
              <a:gsLst>
                <a:gs pos="0">
                  <a:schemeClr val="accent5"/>
                </a:gs>
                <a:gs pos="100000">
                  <a:schemeClr val="accent4"/>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noEditPoints="1"/>
            </p:cNvSpPr>
            <p:nvPr userDrawn="1"/>
          </p:nvSpPr>
          <p:spPr bwMode="auto">
            <a:xfrm>
              <a:off x="4334691" y="302218"/>
              <a:ext cx="1111995" cy="962141"/>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rgbClr val="A2C767"/>
                </a:gs>
                <a:gs pos="100000">
                  <a:srgbClr val="D2ECB6"/>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4"/>
            <p:cNvSpPr>
              <a:spLocks noEditPoints="1"/>
            </p:cNvSpPr>
            <p:nvPr/>
          </p:nvSpPr>
          <p:spPr bwMode="auto">
            <a:xfrm>
              <a:off x="1605866" y="4601147"/>
              <a:ext cx="600341" cy="320714"/>
            </a:xfrm>
            <a:custGeom>
              <a:avLst/>
              <a:gdLst>
                <a:gd name="T0" fmla="*/ 97 w 176"/>
                <a:gd name="T1" fmla="*/ 94 h 94"/>
                <a:gd name="T2" fmla="*/ 176 w 176"/>
                <a:gd name="T3" fmla="*/ 47 h 94"/>
                <a:gd name="T4" fmla="*/ 97 w 176"/>
                <a:gd name="T5" fmla="*/ 0 h 94"/>
                <a:gd name="T6" fmla="*/ 97 w 176"/>
                <a:gd name="T7" fmla="*/ 28 h 94"/>
                <a:gd name="T8" fmla="*/ 0 w 176"/>
                <a:gd name="T9" fmla="*/ 28 h 94"/>
                <a:gd name="T10" fmla="*/ 0 w 176"/>
                <a:gd name="T11" fmla="*/ 66 h 94"/>
                <a:gd name="T12" fmla="*/ 97 w 176"/>
                <a:gd name="T13" fmla="*/ 66 h 94"/>
                <a:gd name="T14" fmla="*/ 97 w 176"/>
                <a:gd name="T15" fmla="*/ 94 h 94"/>
                <a:gd name="T16" fmla="*/ 12 w 176"/>
                <a:gd name="T17" fmla="*/ 55 h 94"/>
                <a:gd name="T18" fmla="*/ 12 w 176"/>
                <a:gd name="T19" fmla="*/ 39 h 94"/>
                <a:gd name="T20" fmla="*/ 109 w 176"/>
                <a:gd name="T21" fmla="*/ 39 h 94"/>
                <a:gd name="T22" fmla="*/ 109 w 176"/>
                <a:gd name="T23" fmla="*/ 21 h 94"/>
                <a:gd name="T24" fmla="*/ 153 w 176"/>
                <a:gd name="T25" fmla="*/ 47 h 94"/>
                <a:gd name="T26" fmla="*/ 109 w 176"/>
                <a:gd name="T27" fmla="*/ 73 h 94"/>
                <a:gd name="T28" fmla="*/ 109 w 176"/>
                <a:gd name="T29" fmla="*/ 55 h 94"/>
                <a:gd name="T30" fmla="*/ 12 w 176"/>
                <a:gd name="T31" fmla="*/ 5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94">
                  <a:moveTo>
                    <a:pt x="97" y="94"/>
                  </a:moveTo>
                  <a:cubicBezTo>
                    <a:pt x="176" y="47"/>
                    <a:pt x="176" y="47"/>
                    <a:pt x="176" y="47"/>
                  </a:cubicBezTo>
                  <a:cubicBezTo>
                    <a:pt x="97" y="0"/>
                    <a:pt x="97" y="0"/>
                    <a:pt x="97" y="0"/>
                  </a:cubicBezTo>
                  <a:cubicBezTo>
                    <a:pt x="97" y="0"/>
                    <a:pt x="97" y="21"/>
                    <a:pt x="97" y="28"/>
                  </a:cubicBezTo>
                  <a:cubicBezTo>
                    <a:pt x="86" y="28"/>
                    <a:pt x="0" y="28"/>
                    <a:pt x="0" y="28"/>
                  </a:cubicBezTo>
                  <a:cubicBezTo>
                    <a:pt x="0" y="66"/>
                    <a:pt x="0" y="66"/>
                    <a:pt x="0" y="66"/>
                  </a:cubicBezTo>
                  <a:cubicBezTo>
                    <a:pt x="0" y="66"/>
                    <a:pt x="86" y="66"/>
                    <a:pt x="97" y="66"/>
                  </a:cubicBezTo>
                  <a:cubicBezTo>
                    <a:pt x="97" y="73"/>
                    <a:pt x="97" y="94"/>
                    <a:pt x="97" y="94"/>
                  </a:cubicBezTo>
                  <a:close/>
                  <a:moveTo>
                    <a:pt x="12" y="55"/>
                  </a:moveTo>
                  <a:cubicBezTo>
                    <a:pt x="12" y="49"/>
                    <a:pt x="12" y="45"/>
                    <a:pt x="12" y="39"/>
                  </a:cubicBezTo>
                  <a:cubicBezTo>
                    <a:pt x="22" y="39"/>
                    <a:pt x="109" y="39"/>
                    <a:pt x="109" y="39"/>
                  </a:cubicBezTo>
                  <a:cubicBezTo>
                    <a:pt x="109" y="39"/>
                    <a:pt x="109" y="27"/>
                    <a:pt x="109" y="21"/>
                  </a:cubicBezTo>
                  <a:cubicBezTo>
                    <a:pt x="119" y="27"/>
                    <a:pt x="143" y="41"/>
                    <a:pt x="153" y="47"/>
                  </a:cubicBezTo>
                  <a:cubicBezTo>
                    <a:pt x="143" y="53"/>
                    <a:pt x="119" y="67"/>
                    <a:pt x="109" y="73"/>
                  </a:cubicBezTo>
                  <a:cubicBezTo>
                    <a:pt x="109" y="67"/>
                    <a:pt x="109" y="55"/>
                    <a:pt x="109" y="55"/>
                  </a:cubicBezTo>
                  <a:cubicBezTo>
                    <a:pt x="109" y="55"/>
                    <a:pt x="22" y="55"/>
                    <a:pt x="12" y="55"/>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5"/>
            <p:cNvSpPr>
              <a:spLocks noEditPoints="1"/>
            </p:cNvSpPr>
            <p:nvPr/>
          </p:nvSpPr>
          <p:spPr bwMode="auto">
            <a:xfrm>
              <a:off x="1189722" y="4788799"/>
              <a:ext cx="689028" cy="365068"/>
            </a:xfrm>
            <a:custGeom>
              <a:avLst/>
              <a:gdLst>
                <a:gd name="T0" fmla="*/ 91 w 202"/>
                <a:gd name="T1" fmla="*/ 75 h 107"/>
                <a:gd name="T2" fmla="*/ 202 w 202"/>
                <a:gd name="T3" fmla="*/ 75 h 107"/>
                <a:gd name="T4" fmla="*/ 202 w 202"/>
                <a:gd name="T5" fmla="*/ 31 h 107"/>
                <a:gd name="T6" fmla="*/ 91 w 202"/>
                <a:gd name="T7" fmla="*/ 31 h 107"/>
                <a:gd name="T8" fmla="*/ 91 w 202"/>
                <a:gd name="T9" fmla="*/ 0 h 107"/>
                <a:gd name="T10" fmla="*/ 0 w 202"/>
                <a:gd name="T11" fmla="*/ 53 h 107"/>
                <a:gd name="T12" fmla="*/ 91 w 202"/>
                <a:gd name="T13" fmla="*/ 107 h 107"/>
                <a:gd name="T14" fmla="*/ 91 w 202"/>
                <a:gd name="T15" fmla="*/ 75 h 107"/>
                <a:gd name="T16" fmla="*/ 78 w 202"/>
                <a:gd name="T17" fmla="*/ 62 h 107"/>
                <a:gd name="T18" fmla="*/ 78 w 202"/>
                <a:gd name="T19" fmla="*/ 83 h 107"/>
                <a:gd name="T20" fmla="*/ 27 w 202"/>
                <a:gd name="T21" fmla="*/ 53 h 107"/>
                <a:gd name="T22" fmla="*/ 78 w 202"/>
                <a:gd name="T23" fmla="*/ 23 h 107"/>
                <a:gd name="T24" fmla="*/ 78 w 202"/>
                <a:gd name="T25" fmla="*/ 45 h 107"/>
                <a:gd name="T26" fmla="*/ 188 w 202"/>
                <a:gd name="T27" fmla="*/ 45 h 107"/>
                <a:gd name="T28" fmla="*/ 188 w 202"/>
                <a:gd name="T29" fmla="*/ 62 h 107"/>
                <a:gd name="T30" fmla="*/ 78 w 202"/>
                <a:gd name="T31"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107">
                  <a:moveTo>
                    <a:pt x="91" y="75"/>
                  </a:moveTo>
                  <a:cubicBezTo>
                    <a:pt x="103" y="75"/>
                    <a:pt x="202" y="75"/>
                    <a:pt x="202" y="75"/>
                  </a:cubicBezTo>
                  <a:cubicBezTo>
                    <a:pt x="202" y="31"/>
                    <a:pt x="202" y="31"/>
                    <a:pt x="202" y="31"/>
                  </a:cubicBezTo>
                  <a:cubicBezTo>
                    <a:pt x="202" y="31"/>
                    <a:pt x="103" y="31"/>
                    <a:pt x="91" y="31"/>
                  </a:cubicBezTo>
                  <a:cubicBezTo>
                    <a:pt x="91" y="24"/>
                    <a:pt x="91" y="0"/>
                    <a:pt x="91" y="0"/>
                  </a:cubicBezTo>
                  <a:cubicBezTo>
                    <a:pt x="0" y="53"/>
                    <a:pt x="0" y="53"/>
                    <a:pt x="0" y="53"/>
                  </a:cubicBezTo>
                  <a:cubicBezTo>
                    <a:pt x="91" y="107"/>
                    <a:pt x="91" y="107"/>
                    <a:pt x="91" y="107"/>
                  </a:cubicBezTo>
                  <a:cubicBezTo>
                    <a:pt x="91" y="107"/>
                    <a:pt x="91" y="83"/>
                    <a:pt x="91" y="75"/>
                  </a:cubicBezTo>
                  <a:close/>
                  <a:moveTo>
                    <a:pt x="78" y="62"/>
                  </a:moveTo>
                  <a:cubicBezTo>
                    <a:pt x="78" y="62"/>
                    <a:pt x="78" y="76"/>
                    <a:pt x="78" y="83"/>
                  </a:cubicBezTo>
                  <a:cubicBezTo>
                    <a:pt x="65" y="76"/>
                    <a:pt x="39" y="60"/>
                    <a:pt x="27" y="53"/>
                  </a:cubicBezTo>
                  <a:cubicBezTo>
                    <a:pt x="39" y="46"/>
                    <a:pt x="65" y="31"/>
                    <a:pt x="78" y="23"/>
                  </a:cubicBezTo>
                  <a:cubicBezTo>
                    <a:pt x="78" y="30"/>
                    <a:pt x="78" y="45"/>
                    <a:pt x="78" y="45"/>
                  </a:cubicBezTo>
                  <a:cubicBezTo>
                    <a:pt x="78" y="45"/>
                    <a:pt x="177" y="45"/>
                    <a:pt x="188" y="45"/>
                  </a:cubicBezTo>
                  <a:cubicBezTo>
                    <a:pt x="188" y="50"/>
                    <a:pt x="188" y="56"/>
                    <a:pt x="188" y="62"/>
                  </a:cubicBezTo>
                  <a:cubicBezTo>
                    <a:pt x="177" y="62"/>
                    <a:pt x="78" y="62"/>
                    <a:pt x="78" y="62"/>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6"/>
            <p:cNvSpPr>
              <a:spLocks noEditPoints="1"/>
            </p:cNvSpPr>
            <p:nvPr/>
          </p:nvSpPr>
          <p:spPr bwMode="auto">
            <a:xfrm>
              <a:off x="3345493" y="4178079"/>
              <a:ext cx="436612" cy="436716"/>
            </a:xfrm>
            <a:custGeom>
              <a:avLst/>
              <a:gdLst>
                <a:gd name="T0" fmla="*/ 0 w 128"/>
                <a:gd name="T1" fmla="*/ 64 h 128"/>
                <a:gd name="T2" fmla="*/ 128 w 128"/>
                <a:gd name="T3" fmla="*/ 64 h 128"/>
                <a:gd name="T4" fmla="*/ 8 w 128"/>
                <a:gd name="T5" fmla="*/ 68 h 128"/>
                <a:gd name="T6" fmla="*/ 30 w 128"/>
                <a:gd name="T7" fmla="*/ 87 h 128"/>
                <a:gd name="T8" fmla="*/ 8 w 128"/>
                <a:gd name="T9" fmla="*/ 68 h 128"/>
                <a:gd name="T10" fmla="*/ 68 w 128"/>
                <a:gd name="T11" fmla="*/ 9 h 128"/>
                <a:gd name="T12" fmla="*/ 68 w 128"/>
                <a:gd name="T13" fmla="*/ 32 h 128"/>
                <a:gd name="T14" fmla="*/ 92 w 128"/>
                <a:gd name="T15" fmla="*/ 60 h 128"/>
                <a:gd name="T16" fmla="*/ 68 w 128"/>
                <a:gd name="T17" fmla="*/ 40 h 128"/>
                <a:gd name="T18" fmla="*/ 60 w 128"/>
                <a:gd name="T19" fmla="*/ 9 h 128"/>
                <a:gd name="T20" fmla="*/ 41 w 128"/>
                <a:gd name="T21" fmla="*/ 32 h 128"/>
                <a:gd name="T22" fmla="*/ 60 w 128"/>
                <a:gd name="T23" fmla="*/ 40 h 128"/>
                <a:gd name="T24" fmla="*/ 36 w 128"/>
                <a:gd name="T25" fmla="*/ 60 h 128"/>
                <a:gd name="T26" fmla="*/ 60 w 128"/>
                <a:gd name="T27" fmla="*/ 40 h 128"/>
                <a:gd name="T28" fmla="*/ 8 w 128"/>
                <a:gd name="T29" fmla="*/ 60 h 128"/>
                <a:gd name="T30" fmla="*/ 31 w 128"/>
                <a:gd name="T31" fmla="*/ 40 h 128"/>
                <a:gd name="T32" fmla="*/ 36 w 128"/>
                <a:gd name="T33" fmla="*/ 68 h 128"/>
                <a:gd name="T34" fmla="*/ 60 w 128"/>
                <a:gd name="T35" fmla="*/ 87 h 128"/>
                <a:gd name="T36" fmla="*/ 36 w 128"/>
                <a:gd name="T37" fmla="*/ 68 h 128"/>
                <a:gd name="T38" fmla="*/ 60 w 128"/>
                <a:gd name="T39" fmla="*/ 119 h 128"/>
                <a:gd name="T40" fmla="*/ 60 w 128"/>
                <a:gd name="T41" fmla="*/ 95 h 128"/>
                <a:gd name="T42" fmla="*/ 68 w 128"/>
                <a:gd name="T43" fmla="*/ 95 h 128"/>
                <a:gd name="T44" fmla="*/ 68 w 128"/>
                <a:gd name="T45" fmla="*/ 119 h 128"/>
                <a:gd name="T46" fmla="*/ 68 w 128"/>
                <a:gd name="T47" fmla="*/ 68 h 128"/>
                <a:gd name="T48" fmla="*/ 89 w 128"/>
                <a:gd name="T49" fmla="*/ 87 h 128"/>
                <a:gd name="T50" fmla="*/ 99 w 128"/>
                <a:gd name="T51" fmla="*/ 68 h 128"/>
                <a:gd name="T52" fmla="*/ 115 w 128"/>
                <a:gd name="T53" fmla="*/ 87 h 128"/>
                <a:gd name="T54" fmla="*/ 99 w 128"/>
                <a:gd name="T55" fmla="*/ 68 h 128"/>
                <a:gd name="T56" fmla="*/ 97 w 128"/>
                <a:gd name="T57" fmla="*/ 40 h 128"/>
                <a:gd name="T58" fmla="*/ 120 w 128"/>
                <a:gd name="T59" fmla="*/ 60 h 128"/>
                <a:gd name="T60" fmla="*/ 110 w 128"/>
                <a:gd name="T61" fmla="*/ 32 h 128"/>
                <a:gd name="T62" fmla="*/ 85 w 128"/>
                <a:gd name="T63" fmla="*/ 12 h 128"/>
                <a:gd name="T64" fmla="*/ 43 w 128"/>
                <a:gd name="T65" fmla="*/ 12 h 128"/>
                <a:gd name="T66" fmla="*/ 18 w 128"/>
                <a:gd name="T67" fmla="*/ 32 h 128"/>
                <a:gd name="T68" fmla="*/ 17 w 128"/>
                <a:gd name="T69" fmla="*/ 95 h 128"/>
                <a:gd name="T70" fmla="*/ 43 w 128"/>
                <a:gd name="T71" fmla="*/ 116 h 128"/>
                <a:gd name="T72" fmla="*/ 85 w 128"/>
                <a:gd name="T73" fmla="*/ 116 h 128"/>
                <a:gd name="T74" fmla="*/ 110 w 128"/>
                <a:gd name="T75"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8" y="68"/>
                  </a:moveTo>
                  <a:cubicBezTo>
                    <a:pt x="28" y="68"/>
                    <a:pt x="28" y="68"/>
                    <a:pt x="28" y="68"/>
                  </a:cubicBezTo>
                  <a:cubicBezTo>
                    <a:pt x="28" y="75"/>
                    <a:pt x="29" y="81"/>
                    <a:pt x="30" y="87"/>
                  </a:cubicBezTo>
                  <a:cubicBezTo>
                    <a:pt x="13" y="87"/>
                    <a:pt x="13" y="87"/>
                    <a:pt x="13" y="87"/>
                  </a:cubicBezTo>
                  <a:cubicBezTo>
                    <a:pt x="10" y="81"/>
                    <a:pt x="9" y="75"/>
                    <a:pt x="8" y="68"/>
                  </a:cubicBezTo>
                  <a:close/>
                  <a:moveTo>
                    <a:pt x="68" y="32"/>
                  </a:moveTo>
                  <a:cubicBezTo>
                    <a:pt x="68" y="9"/>
                    <a:pt x="68" y="9"/>
                    <a:pt x="68" y="9"/>
                  </a:cubicBezTo>
                  <a:cubicBezTo>
                    <a:pt x="75" y="11"/>
                    <a:pt x="82" y="20"/>
                    <a:pt x="86" y="32"/>
                  </a:cubicBezTo>
                  <a:lnTo>
                    <a:pt x="68" y="32"/>
                  </a:lnTo>
                  <a:close/>
                  <a:moveTo>
                    <a:pt x="89" y="40"/>
                  </a:moveTo>
                  <a:cubicBezTo>
                    <a:pt x="90" y="46"/>
                    <a:pt x="91" y="53"/>
                    <a:pt x="92" y="60"/>
                  </a:cubicBezTo>
                  <a:cubicBezTo>
                    <a:pt x="68" y="60"/>
                    <a:pt x="68" y="60"/>
                    <a:pt x="68" y="60"/>
                  </a:cubicBezTo>
                  <a:cubicBezTo>
                    <a:pt x="68" y="40"/>
                    <a:pt x="68" y="40"/>
                    <a:pt x="68" y="40"/>
                  </a:cubicBezTo>
                  <a:lnTo>
                    <a:pt x="89" y="40"/>
                  </a:lnTo>
                  <a:close/>
                  <a:moveTo>
                    <a:pt x="60" y="9"/>
                  </a:moveTo>
                  <a:cubicBezTo>
                    <a:pt x="60" y="32"/>
                    <a:pt x="60" y="32"/>
                    <a:pt x="60" y="32"/>
                  </a:cubicBezTo>
                  <a:cubicBezTo>
                    <a:pt x="41" y="32"/>
                    <a:pt x="41" y="32"/>
                    <a:pt x="41" y="32"/>
                  </a:cubicBezTo>
                  <a:cubicBezTo>
                    <a:pt x="46" y="20"/>
                    <a:pt x="52" y="11"/>
                    <a:pt x="60" y="9"/>
                  </a:cubicBezTo>
                  <a:close/>
                  <a:moveTo>
                    <a:pt x="60" y="40"/>
                  </a:moveTo>
                  <a:cubicBezTo>
                    <a:pt x="60" y="60"/>
                    <a:pt x="60" y="60"/>
                    <a:pt x="60" y="60"/>
                  </a:cubicBezTo>
                  <a:cubicBezTo>
                    <a:pt x="36" y="60"/>
                    <a:pt x="36" y="60"/>
                    <a:pt x="36" y="60"/>
                  </a:cubicBezTo>
                  <a:cubicBezTo>
                    <a:pt x="36" y="53"/>
                    <a:pt x="37" y="46"/>
                    <a:pt x="39" y="40"/>
                  </a:cubicBezTo>
                  <a:lnTo>
                    <a:pt x="60" y="40"/>
                  </a:lnTo>
                  <a:close/>
                  <a:moveTo>
                    <a:pt x="28" y="60"/>
                  </a:moveTo>
                  <a:cubicBezTo>
                    <a:pt x="8" y="60"/>
                    <a:pt x="8" y="60"/>
                    <a:pt x="8" y="60"/>
                  </a:cubicBezTo>
                  <a:cubicBezTo>
                    <a:pt x="9" y="53"/>
                    <a:pt x="10" y="46"/>
                    <a:pt x="13" y="40"/>
                  </a:cubicBezTo>
                  <a:cubicBezTo>
                    <a:pt x="31" y="40"/>
                    <a:pt x="31" y="40"/>
                    <a:pt x="31" y="40"/>
                  </a:cubicBezTo>
                  <a:cubicBezTo>
                    <a:pt x="29" y="46"/>
                    <a:pt x="28" y="53"/>
                    <a:pt x="28" y="60"/>
                  </a:cubicBezTo>
                  <a:close/>
                  <a:moveTo>
                    <a:pt x="36" y="68"/>
                  </a:moveTo>
                  <a:cubicBezTo>
                    <a:pt x="60" y="68"/>
                    <a:pt x="60" y="68"/>
                    <a:pt x="60" y="68"/>
                  </a:cubicBezTo>
                  <a:cubicBezTo>
                    <a:pt x="60" y="87"/>
                    <a:pt x="60" y="87"/>
                    <a:pt x="60" y="87"/>
                  </a:cubicBezTo>
                  <a:cubicBezTo>
                    <a:pt x="39" y="87"/>
                    <a:pt x="39" y="87"/>
                    <a:pt x="39" y="87"/>
                  </a:cubicBezTo>
                  <a:cubicBezTo>
                    <a:pt x="37" y="81"/>
                    <a:pt x="36" y="75"/>
                    <a:pt x="36" y="68"/>
                  </a:cubicBezTo>
                  <a:close/>
                  <a:moveTo>
                    <a:pt x="60" y="95"/>
                  </a:moveTo>
                  <a:cubicBezTo>
                    <a:pt x="60" y="119"/>
                    <a:pt x="60" y="119"/>
                    <a:pt x="60" y="119"/>
                  </a:cubicBezTo>
                  <a:cubicBezTo>
                    <a:pt x="52" y="117"/>
                    <a:pt x="45" y="108"/>
                    <a:pt x="41" y="95"/>
                  </a:cubicBezTo>
                  <a:lnTo>
                    <a:pt x="60" y="95"/>
                  </a:lnTo>
                  <a:close/>
                  <a:moveTo>
                    <a:pt x="68" y="119"/>
                  </a:moveTo>
                  <a:cubicBezTo>
                    <a:pt x="68" y="95"/>
                    <a:pt x="68" y="95"/>
                    <a:pt x="68" y="95"/>
                  </a:cubicBezTo>
                  <a:cubicBezTo>
                    <a:pt x="87" y="95"/>
                    <a:pt x="87" y="95"/>
                    <a:pt x="87" y="95"/>
                  </a:cubicBezTo>
                  <a:cubicBezTo>
                    <a:pt x="82" y="108"/>
                    <a:pt x="76" y="117"/>
                    <a:pt x="68" y="119"/>
                  </a:cubicBezTo>
                  <a:close/>
                  <a:moveTo>
                    <a:pt x="68" y="87"/>
                  </a:moveTo>
                  <a:cubicBezTo>
                    <a:pt x="68" y="68"/>
                    <a:pt x="68" y="68"/>
                    <a:pt x="68" y="68"/>
                  </a:cubicBezTo>
                  <a:cubicBezTo>
                    <a:pt x="92" y="68"/>
                    <a:pt x="92" y="68"/>
                    <a:pt x="92" y="68"/>
                  </a:cubicBezTo>
                  <a:cubicBezTo>
                    <a:pt x="91" y="75"/>
                    <a:pt x="90" y="81"/>
                    <a:pt x="89" y="87"/>
                  </a:cubicBezTo>
                  <a:lnTo>
                    <a:pt x="68" y="87"/>
                  </a:lnTo>
                  <a:close/>
                  <a:moveTo>
                    <a:pt x="99" y="68"/>
                  </a:moveTo>
                  <a:cubicBezTo>
                    <a:pt x="120" y="68"/>
                    <a:pt x="120" y="68"/>
                    <a:pt x="120" y="68"/>
                  </a:cubicBezTo>
                  <a:cubicBezTo>
                    <a:pt x="119" y="75"/>
                    <a:pt x="117" y="81"/>
                    <a:pt x="115" y="87"/>
                  </a:cubicBezTo>
                  <a:cubicBezTo>
                    <a:pt x="97" y="87"/>
                    <a:pt x="97" y="87"/>
                    <a:pt x="97" y="87"/>
                  </a:cubicBezTo>
                  <a:cubicBezTo>
                    <a:pt x="98" y="81"/>
                    <a:pt x="99" y="75"/>
                    <a:pt x="99" y="68"/>
                  </a:cubicBezTo>
                  <a:close/>
                  <a:moveTo>
                    <a:pt x="99" y="60"/>
                  </a:moveTo>
                  <a:cubicBezTo>
                    <a:pt x="99" y="53"/>
                    <a:pt x="98" y="46"/>
                    <a:pt x="97" y="40"/>
                  </a:cubicBezTo>
                  <a:cubicBezTo>
                    <a:pt x="114" y="40"/>
                    <a:pt x="114" y="40"/>
                    <a:pt x="114" y="40"/>
                  </a:cubicBezTo>
                  <a:cubicBezTo>
                    <a:pt x="117" y="46"/>
                    <a:pt x="119" y="53"/>
                    <a:pt x="120" y="60"/>
                  </a:cubicBezTo>
                  <a:lnTo>
                    <a:pt x="99" y="60"/>
                  </a:lnTo>
                  <a:close/>
                  <a:moveTo>
                    <a:pt x="110" y="32"/>
                  </a:moveTo>
                  <a:cubicBezTo>
                    <a:pt x="95" y="32"/>
                    <a:pt x="95" y="32"/>
                    <a:pt x="95" y="32"/>
                  </a:cubicBezTo>
                  <a:cubicBezTo>
                    <a:pt x="92" y="24"/>
                    <a:pt x="89" y="17"/>
                    <a:pt x="85" y="12"/>
                  </a:cubicBezTo>
                  <a:cubicBezTo>
                    <a:pt x="95" y="16"/>
                    <a:pt x="103" y="23"/>
                    <a:pt x="110" y="32"/>
                  </a:cubicBezTo>
                  <a:close/>
                  <a:moveTo>
                    <a:pt x="43" y="12"/>
                  </a:moveTo>
                  <a:cubicBezTo>
                    <a:pt x="39" y="17"/>
                    <a:pt x="35" y="24"/>
                    <a:pt x="33" y="32"/>
                  </a:cubicBezTo>
                  <a:cubicBezTo>
                    <a:pt x="18" y="32"/>
                    <a:pt x="18" y="32"/>
                    <a:pt x="18" y="32"/>
                  </a:cubicBezTo>
                  <a:cubicBezTo>
                    <a:pt x="24" y="23"/>
                    <a:pt x="33" y="16"/>
                    <a:pt x="43" y="12"/>
                  </a:cubicBezTo>
                  <a:close/>
                  <a:moveTo>
                    <a:pt x="17" y="95"/>
                  </a:moveTo>
                  <a:cubicBezTo>
                    <a:pt x="32" y="95"/>
                    <a:pt x="32" y="95"/>
                    <a:pt x="32" y="95"/>
                  </a:cubicBezTo>
                  <a:cubicBezTo>
                    <a:pt x="35" y="103"/>
                    <a:pt x="39" y="110"/>
                    <a:pt x="43" y="116"/>
                  </a:cubicBezTo>
                  <a:cubicBezTo>
                    <a:pt x="32" y="112"/>
                    <a:pt x="23" y="104"/>
                    <a:pt x="17" y="95"/>
                  </a:cubicBezTo>
                  <a:close/>
                  <a:moveTo>
                    <a:pt x="85" y="116"/>
                  </a:moveTo>
                  <a:cubicBezTo>
                    <a:pt x="89" y="110"/>
                    <a:pt x="93" y="103"/>
                    <a:pt x="95" y="95"/>
                  </a:cubicBezTo>
                  <a:cubicBezTo>
                    <a:pt x="110" y="95"/>
                    <a:pt x="110" y="95"/>
                    <a:pt x="110" y="95"/>
                  </a:cubicBezTo>
                  <a:cubicBezTo>
                    <a:pt x="104" y="104"/>
                    <a:pt x="95" y="112"/>
                    <a:pt x="85" y="116"/>
                  </a:cubicBezTo>
                  <a:close/>
                </a:path>
              </a:pathLst>
            </a:custGeom>
            <a:solidFill>
              <a:schemeClr val="bg2"/>
            </a:solidFill>
            <a:ln>
              <a:noFill/>
            </a:ln>
            <a:effectLs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1"/>
            <p:cNvSpPr>
              <a:spLocks noEditPoints="1"/>
            </p:cNvSpPr>
            <p:nvPr userDrawn="1"/>
          </p:nvSpPr>
          <p:spPr bwMode="auto">
            <a:xfrm>
              <a:off x="469994" y="3837588"/>
              <a:ext cx="1006832" cy="871150"/>
            </a:xfrm>
            <a:custGeom>
              <a:avLst/>
              <a:gdLst>
                <a:gd name="T0" fmla="*/ 777751 w 1039126"/>
                <a:gd name="T1" fmla="*/ 0 h 898876"/>
                <a:gd name="T2" fmla="*/ 261375 w 1039126"/>
                <a:gd name="T3" fmla="*/ 0 h 898876"/>
                <a:gd name="T4" fmla="*/ 0 w 1039126"/>
                <a:gd name="T5" fmla="*/ 449438 h 898876"/>
                <a:gd name="T6" fmla="*/ 261375 w 1039126"/>
                <a:gd name="T7" fmla="*/ 898876 h 898876"/>
                <a:gd name="T8" fmla="*/ 777751 w 1039126"/>
                <a:gd name="T9" fmla="*/ 898876 h 898876"/>
                <a:gd name="T10" fmla="*/ 1039126 w 1039126"/>
                <a:gd name="T11" fmla="*/ 449438 h 898876"/>
                <a:gd name="T12" fmla="*/ 777751 w 1039126"/>
                <a:gd name="T13" fmla="*/ 0 h 898876"/>
                <a:gd name="T14" fmla="*/ 688501 w 1039126"/>
                <a:gd name="T15" fmla="*/ 742688 h 898876"/>
                <a:gd name="T16" fmla="*/ 350625 w 1039126"/>
                <a:gd name="T17" fmla="*/ 742688 h 898876"/>
                <a:gd name="T18" fmla="*/ 181687 w 1039126"/>
                <a:gd name="T19" fmla="*/ 449438 h 898876"/>
                <a:gd name="T20" fmla="*/ 350625 w 1039126"/>
                <a:gd name="T21" fmla="*/ 156188 h 898876"/>
                <a:gd name="T22" fmla="*/ 688501 w 1039126"/>
                <a:gd name="T23" fmla="*/ 156188 h 898876"/>
                <a:gd name="T24" fmla="*/ 857439 w 1039126"/>
                <a:gd name="T25" fmla="*/ 449438 h 898876"/>
                <a:gd name="T26" fmla="*/ 688501 w 1039126"/>
                <a:gd name="T27" fmla="*/ 742688 h 898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9126" h="898876">
                  <a:moveTo>
                    <a:pt x="777751" y="0"/>
                  </a:moveTo>
                  <a:lnTo>
                    <a:pt x="261375" y="0"/>
                  </a:lnTo>
                  <a:lnTo>
                    <a:pt x="0" y="449438"/>
                  </a:lnTo>
                  <a:lnTo>
                    <a:pt x="261375" y="898876"/>
                  </a:lnTo>
                  <a:lnTo>
                    <a:pt x="777751" y="898876"/>
                  </a:lnTo>
                  <a:lnTo>
                    <a:pt x="1039126" y="449438"/>
                  </a:lnTo>
                  <a:lnTo>
                    <a:pt x="777751" y="0"/>
                  </a:lnTo>
                  <a:close/>
                  <a:moveTo>
                    <a:pt x="688501" y="742688"/>
                  </a:moveTo>
                  <a:lnTo>
                    <a:pt x="350625" y="742688"/>
                  </a:lnTo>
                  <a:lnTo>
                    <a:pt x="181687" y="449438"/>
                  </a:lnTo>
                  <a:lnTo>
                    <a:pt x="350625" y="156188"/>
                  </a:lnTo>
                  <a:lnTo>
                    <a:pt x="688501" y="156188"/>
                  </a:lnTo>
                  <a:lnTo>
                    <a:pt x="857439" y="449438"/>
                  </a:lnTo>
                  <a:lnTo>
                    <a:pt x="688501" y="742688"/>
                  </a:lnTo>
                  <a:close/>
                </a:path>
              </a:pathLst>
            </a:custGeom>
            <a:gradFill rotWithShape="1">
              <a:gsLst>
                <a:gs pos="0">
                  <a:schemeClr val="accent1"/>
                </a:gs>
                <a:gs pos="100000">
                  <a:schemeClr val="accent2"/>
                </a:gs>
              </a:gsLst>
              <a:lin ang="0" scaled="1"/>
            </a:gradFill>
            <a:ln>
              <a:noFill/>
            </a:ln>
            <a:effectLs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1" y="2209800"/>
            <a:ext cx="7689583" cy="3505200"/>
          </a:xfrm>
        </p:spPr>
        <p:txBody>
          <a:bodyPr>
            <a:normAutofit/>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457200" y="457200"/>
            <a:ext cx="5257800" cy="1051560"/>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a:t>
            </a:r>
          </a:p>
        </p:txBody>
      </p:sp>
      <p:sp>
        <p:nvSpPr>
          <p:cNvPr id="9" name="Subtitle 2"/>
          <p:cNvSpPr>
            <a:spLocks noGrp="1"/>
          </p:cNvSpPr>
          <p:nvPr>
            <p:ph type="subTitle" idx="11" hasCustomPrompt="1"/>
          </p:nvPr>
        </p:nvSpPr>
        <p:spPr>
          <a:xfrm>
            <a:off x="457200" y="1510553"/>
            <a:ext cx="5257800" cy="475488"/>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a:t>
            </a:r>
          </a:p>
        </p:txBody>
      </p:sp>
      <p:cxnSp>
        <p:nvCxnSpPr>
          <p:cNvPr id="25" name="Straight Connector 2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257800" cy="1047926"/>
          </a:xfrm>
        </p:spPr>
        <p:txBody>
          <a:bodyPr>
            <a:normAutofit/>
          </a:bodyPr>
          <a:lstStyle>
            <a:lvl1pPr>
              <a:lnSpc>
                <a:spcPct val="90000"/>
              </a:lnSpc>
              <a:defRPr sz="3600">
                <a:solidFill>
                  <a:srgbClr val="51BFE1"/>
                </a:solidFill>
              </a:defRPr>
            </a:lvl1pPr>
          </a:lstStyle>
          <a:p>
            <a:r>
              <a:rPr lang="en-US" dirty="0"/>
              <a:t>Content Page </a:t>
            </a:r>
            <a:br>
              <a:rPr lang="en-US" dirty="0"/>
            </a:br>
            <a:r>
              <a:rPr lang="en-US" dirty="0"/>
              <a:t>with Text and Photo</a:t>
            </a:r>
          </a:p>
        </p:txBody>
      </p:sp>
      <p:sp>
        <p:nvSpPr>
          <p:cNvPr id="3" name="Content Placeholder 2"/>
          <p:cNvSpPr>
            <a:spLocks noGrp="1"/>
          </p:cNvSpPr>
          <p:nvPr>
            <p:ph sz="half" idx="1"/>
          </p:nvPr>
        </p:nvSpPr>
        <p:spPr>
          <a:xfrm>
            <a:off x="762000" y="2209800"/>
            <a:ext cx="4267200" cy="3505200"/>
          </a:xfrm>
        </p:spPr>
        <p:txBody>
          <a:bodyPr>
            <a:normAutofit/>
          </a:bodyPr>
          <a:lstStyle>
            <a:lvl1pPr marL="0" indent="0">
              <a:lnSpc>
                <a:spcPct val="120000"/>
              </a:lnSpc>
              <a:spcBef>
                <a:spcPts val="0"/>
              </a:spcBef>
              <a:buFontTx/>
              <a:buNone/>
              <a:defRPr sz="1600">
                <a:solidFill>
                  <a:schemeClr val="tx2"/>
                </a:solidFill>
                <a:latin typeface="+mn-lt"/>
              </a:defRPr>
            </a:lvl1pPr>
            <a:lvl2pPr>
              <a:buFontTx/>
              <a:buNone/>
              <a:defRPr sz="2400">
                <a:solidFill>
                  <a:schemeClr val="bg1"/>
                </a:solidFill>
              </a:defRPr>
            </a:lvl2pPr>
            <a:lvl3pPr>
              <a:buFontTx/>
              <a:buNone/>
              <a:defRPr sz="2000">
                <a:solidFill>
                  <a:schemeClr val="bg1"/>
                </a:solidFill>
              </a:defRPr>
            </a:lvl3pPr>
            <a:lvl4pPr>
              <a:buFontTx/>
              <a:buNone/>
              <a:defRPr sz="1800">
                <a:solidFill>
                  <a:schemeClr val="bg1"/>
                </a:solidFill>
              </a:defRPr>
            </a:lvl4pPr>
            <a:lvl5pPr>
              <a:buFontTx/>
              <a:buNone/>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8" name="Picture Placeholder 2"/>
          <p:cNvSpPr>
            <a:spLocks noGrp="1"/>
          </p:cNvSpPr>
          <p:nvPr>
            <p:ph type="pic" idx="10"/>
          </p:nvPr>
        </p:nvSpPr>
        <p:spPr>
          <a:xfrm>
            <a:off x="5334000" y="2209800"/>
            <a:ext cx="3176478" cy="3505200"/>
          </a:xfrm>
        </p:spPr>
        <p:txBody>
          <a:bodyPr>
            <a:normAutofit/>
          </a:bodyPr>
          <a:lstStyle>
            <a:lvl1pPr marL="0" indent="0">
              <a:buNone/>
              <a:defRPr sz="16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Subtitle 2"/>
          <p:cNvSpPr>
            <a:spLocks noGrp="1"/>
          </p:cNvSpPr>
          <p:nvPr>
            <p:ph type="subTitle" idx="11" hasCustomPrompt="1"/>
          </p:nvPr>
        </p:nvSpPr>
        <p:spPr>
          <a:xfrm>
            <a:off x="457200" y="1505126"/>
            <a:ext cx="5259765" cy="476074"/>
          </a:xfrm>
        </p:spPr>
        <p:txBody>
          <a:bodyPr>
            <a:normAutofit/>
          </a:bodyPr>
          <a:lstStyle>
            <a:lvl1pPr marL="0" indent="0" algn="l">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content page with text and photo</a:t>
            </a:r>
          </a:p>
        </p:txBody>
      </p:sp>
      <p:cxnSp>
        <p:nvCxnSpPr>
          <p:cNvPr id="5" name="Straight Connector 4"/>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solidFill>
                  <a:srgbClr val="FD470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lvl1pPr fontAlgn="auto">
              <a:spcBef>
                <a:spcPts val="0"/>
              </a:spcBef>
              <a:spcAft>
                <a:spcPts val="0"/>
              </a:spcAft>
              <a:defRPr>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pPr>
            <a:fld id="{50DB98E9-250C-4839-90C2-A351CBF722DE}" type="slidenum">
              <a:rPr lang="en-US">
                <a:solidFill>
                  <a:prstClr val="black"/>
                </a:solidFill>
                <a:ea typeface="MS PGothic" pitchFamily="34" charset="-128"/>
              </a:rPr>
              <a:pPr defTabSz="457200" fontAlgn="base">
                <a:spcBef>
                  <a:spcPct val="0"/>
                </a:spcBef>
                <a:spcAft>
                  <a:spcPct val="0"/>
                </a:spcAft>
              </a:pPr>
              <a:t>‹#›</a:t>
            </a:fld>
            <a:endParaRPr lang="en-US">
              <a:solidFill>
                <a:prstClr val="black"/>
              </a:solidFill>
              <a:ea typeface="MS PGothic" pitchFamily="34" charset="-128"/>
            </a:endParaRPr>
          </a:p>
        </p:txBody>
      </p:sp>
    </p:spTree>
    <p:extLst>
      <p:ext uri="{BB962C8B-B14F-4D97-AF65-F5344CB8AC3E}">
        <p14:creationId xmlns:p14="http://schemas.microsoft.com/office/powerpoint/2010/main" val="26119826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533400" y="5930573"/>
            <a:ext cx="8153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6380156" y="5930573"/>
            <a:ext cx="304800" cy="555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828800"/>
            <a:ext cx="76962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457200"/>
            <a:ext cx="5257800" cy="1060304"/>
          </a:xfrm>
          <a:prstGeom prst="rect">
            <a:avLst/>
          </a:prstGeom>
        </p:spPr>
        <p:txBody>
          <a:bodyPr vert="horz" lIns="91440" tIns="45720" rIns="91440" bIns="45720" rtlCol="0" anchor="t">
            <a:normAutofit/>
          </a:bodyPr>
          <a:lstStyle/>
          <a:p>
            <a:r>
              <a:rPr lang="en-US" dirty="0"/>
              <a:t>Content Page </a:t>
            </a:r>
            <a:br>
              <a:rPr lang="en-US" dirty="0"/>
            </a:br>
            <a:r>
              <a:rPr lang="en-US" dirty="0"/>
              <a:t>with Text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Lst>
  <p:txStyles>
    <p:titleStyle>
      <a:lvl1pPr algn="l" defTabSz="914400" rtl="0" eaLnBrk="1" latinLnBrk="0" hangingPunct="1">
        <a:lnSpc>
          <a:spcPct val="90000"/>
        </a:lnSpc>
        <a:spcBef>
          <a:spcPct val="0"/>
        </a:spcBef>
        <a:buNone/>
        <a:defRPr sz="3600" kern="1200" baseline="0">
          <a:solidFill>
            <a:srgbClr val="51BFE1"/>
          </a:solidFill>
          <a:latin typeface="+mj-lt"/>
          <a:ea typeface="+mj-ea"/>
          <a:cs typeface="+mj-cs"/>
        </a:defRPr>
      </a:lvl1pPr>
    </p:titleStyle>
    <p:bodyStyle>
      <a:lvl1pPr marL="342900" indent="-342900" algn="l" defTabSz="914400" rtl="0" eaLnBrk="1" latinLnBrk="0" hangingPunct="1">
        <a:spcBef>
          <a:spcPct val="20000"/>
        </a:spcBef>
        <a:buClr>
          <a:srgbClr val="51BFE1"/>
        </a:buClr>
        <a:buFont typeface="Arial" pitchFamily="34" charset="0"/>
        <a:buChar char="•"/>
        <a:defRPr sz="1800" kern="1200">
          <a:solidFill>
            <a:schemeClr val="tx2"/>
          </a:solidFill>
          <a:latin typeface="+mn-lt"/>
          <a:ea typeface="+mn-ea"/>
          <a:cs typeface="+mn-cs"/>
        </a:defRPr>
      </a:lvl1pPr>
      <a:lvl2pPr marL="742950" indent="-285750" algn="l" defTabSz="914400" rtl="0" eaLnBrk="1" latinLnBrk="0" hangingPunct="1">
        <a:spcBef>
          <a:spcPct val="20000"/>
        </a:spcBef>
        <a:buClr>
          <a:srgbClr val="51BFE1"/>
        </a:buClr>
        <a:buFont typeface="Arial" pitchFamily="34" charset="0"/>
        <a:buChar char="–"/>
        <a:defRPr sz="1600" kern="1200">
          <a:solidFill>
            <a:schemeClr val="tx2"/>
          </a:solidFill>
          <a:latin typeface="+mn-lt"/>
          <a:ea typeface="+mn-ea"/>
          <a:cs typeface="+mn-cs"/>
        </a:defRPr>
      </a:lvl2pPr>
      <a:lvl3pPr marL="1143000" indent="-228600" algn="l" defTabSz="914400" rtl="0" eaLnBrk="1" latinLnBrk="0" hangingPunct="1">
        <a:spcBef>
          <a:spcPct val="20000"/>
        </a:spcBef>
        <a:buClr>
          <a:srgbClr val="51BFE1"/>
        </a:buClr>
        <a:buFont typeface="Arial" pitchFamily="34" charset="0"/>
        <a:buChar char="•"/>
        <a:defRPr sz="1400" kern="1200">
          <a:solidFill>
            <a:schemeClr val="tx2"/>
          </a:solidFill>
          <a:latin typeface="+mn-lt"/>
          <a:ea typeface="+mn-ea"/>
          <a:cs typeface="+mn-cs"/>
        </a:defRPr>
      </a:lvl3pPr>
      <a:lvl4pPr marL="16002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4pPr>
      <a:lvl5pPr marL="2057400" indent="-228600" algn="l" defTabSz="914400" rtl="0" eaLnBrk="1" latinLnBrk="0" hangingPunct="1">
        <a:spcBef>
          <a:spcPct val="20000"/>
        </a:spcBef>
        <a:buClr>
          <a:srgbClr val="51BFE1"/>
        </a:buClr>
        <a:buFont typeface="Arial" pitchFamily="34" charset="0"/>
        <a:buChar char="»"/>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13" Type="http://schemas.microsoft.com/office/2007/relationships/hdphoto" Target="../media/hdphoto3.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notesSlide" Target="../notesSlides/notesSlide15.xml"/><Relationship Id="rId16" Type="http://schemas.microsoft.com/office/2007/relationships/hdphoto" Target="../media/hdphoto4.wdp"/><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29.png"/><Relationship Id="rId10" Type="http://schemas.openxmlformats.org/officeDocument/2006/relationships/image" Target="../media/image25.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p:txBody>
          <a:bodyPr/>
          <a:lstStyle/>
          <a:p>
            <a:r>
              <a:rPr lang="en-US" dirty="0">
                <a:solidFill>
                  <a:srgbClr val="23A0C7"/>
                </a:solidFill>
              </a:rPr>
              <a:t>Mobilizing Superhero Talent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945" y="6041255"/>
            <a:ext cx="1752600" cy="496976"/>
          </a:xfrm>
          <a:prstGeom prst="rect">
            <a:avLst/>
          </a:prstGeom>
        </p:spPr>
      </p:pic>
      <p:sp>
        <p:nvSpPr>
          <p:cNvPr id="2" name="Subtitle 1"/>
          <p:cNvSpPr>
            <a:spLocks noGrp="1"/>
          </p:cNvSpPr>
          <p:nvPr>
            <p:ph type="subTitle" idx="1"/>
          </p:nvPr>
        </p:nvSpPr>
        <p:spPr>
          <a:xfrm>
            <a:off x="4600620" y="3907825"/>
            <a:ext cx="4128962" cy="740375"/>
          </a:xfrm>
        </p:spPr>
        <p:txBody>
          <a:bodyPr>
            <a:normAutofit/>
          </a:bodyPr>
          <a:lstStyle/>
          <a:p>
            <a:r>
              <a:rPr lang="en-US" sz="1800" dirty="0"/>
              <a:t>Combining Acquisition, Management, and Mobility to Drive Growth  </a:t>
            </a:r>
          </a:p>
        </p:txBody>
      </p:sp>
      <p:sp>
        <p:nvSpPr>
          <p:cNvPr id="6" name="Subtitle 16"/>
          <p:cNvSpPr txBox="1">
            <a:spLocks/>
          </p:cNvSpPr>
          <p:nvPr/>
        </p:nvSpPr>
        <p:spPr>
          <a:xfrm>
            <a:off x="3429000" y="3907825"/>
            <a:ext cx="5300582" cy="435575"/>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51BFE1"/>
              </a:buClr>
              <a:buFont typeface="Arial" pitchFamily="34" charset="0"/>
              <a:buNone/>
              <a:defRPr sz="2000" kern="1200" cap="none" baseline="0">
                <a:solidFill>
                  <a:schemeClr val="tx2"/>
                </a:solidFill>
                <a:latin typeface="+mn-lt"/>
                <a:ea typeface="+mn-ea"/>
                <a:cs typeface="+mn-cs"/>
              </a:defRPr>
            </a:lvl1pPr>
            <a:lvl2pPr marL="457200" indent="0" algn="ctr" defTabSz="914400" rtl="0" eaLnBrk="1" latinLnBrk="0" hangingPunct="1">
              <a:spcBef>
                <a:spcPct val="20000"/>
              </a:spcBef>
              <a:buClr>
                <a:srgbClr val="51BFE1"/>
              </a:buClr>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51BFE1"/>
              </a:buClr>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51BFE1"/>
              </a:buClr>
              <a:buFont typeface="Arial"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51BFE1"/>
              </a:buClr>
              <a:buFont typeface="Arial"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endParaRPr lang="en-US" dirty="0"/>
          </a:p>
        </p:txBody>
      </p:sp>
      <p:sp>
        <p:nvSpPr>
          <p:cNvPr id="7" name="Subtitle 16"/>
          <p:cNvSpPr txBox="1">
            <a:spLocks/>
          </p:cNvSpPr>
          <p:nvPr/>
        </p:nvSpPr>
        <p:spPr>
          <a:xfrm>
            <a:off x="3581400" y="4060225"/>
            <a:ext cx="5300582" cy="435575"/>
          </a:xfrm>
          <a:prstGeom prst="rect">
            <a:avLst/>
          </a:prstGeom>
        </p:spPr>
        <p:txBody>
          <a:bodyPr vert="horz" lIns="91440" tIns="45720" rIns="91440" bIns="45720" rtlCol="0">
            <a:normAutofit/>
          </a:bodyPr>
          <a:lstStyle>
            <a:lvl1pPr marL="0" indent="0" algn="l" defTabSz="914400" rtl="0" eaLnBrk="1" latinLnBrk="0" hangingPunct="1">
              <a:spcBef>
                <a:spcPts val="0"/>
              </a:spcBef>
              <a:buClr>
                <a:srgbClr val="51BFE1"/>
              </a:buClr>
              <a:buFont typeface="Arial" pitchFamily="34" charset="0"/>
              <a:buNone/>
              <a:defRPr sz="2000" kern="1200" cap="none" baseline="0">
                <a:solidFill>
                  <a:schemeClr val="tx2"/>
                </a:solidFill>
                <a:latin typeface="+mn-lt"/>
                <a:ea typeface="+mn-ea"/>
                <a:cs typeface="+mn-cs"/>
              </a:defRPr>
            </a:lvl1pPr>
            <a:lvl2pPr marL="457200" indent="0" algn="ctr" defTabSz="914400" rtl="0" eaLnBrk="1" latinLnBrk="0" hangingPunct="1">
              <a:spcBef>
                <a:spcPct val="20000"/>
              </a:spcBef>
              <a:buClr>
                <a:srgbClr val="51BFE1"/>
              </a:buClr>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51BFE1"/>
              </a:buClr>
              <a:buFont typeface="Arial"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51BFE1"/>
              </a:buClr>
              <a:buFont typeface="Arial"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51BFE1"/>
              </a:buClr>
              <a:buFont typeface="Arial"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681" b="13230"/>
          <a:stretch/>
        </p:blipFill>
        <p:spPr>
          <a:xfrm>
            <a:off x="-38100" y="0"/>
            <a:ext cx="9182100" cy="6858000"/>
          </a:xfr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202" y="4504272"/>
            <a:ext cx="2937173" cy="2937173"/>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58" t="70000" r="658" b="8333"/>
          <a:stretch/>
        </p:blipFill>
        <p:spPr>
          <a:xfrm>
            <a:off x="-106282" y="304800"/>
            <a:ext cx="4572009" cy="990600"/>
          </a:xfrm>
          <a:prstGeom prst="rect">
            <a:avLst/>
          </a:prstGeom>
        </p:spPr>
      </p:pic>
      <p:sp>
        <p:nvSpPr>
          <p:cNvPr id="3" name="Title 2"/>
          <p:cNvSpPr>
            <a:spLocks noGrp="1"/>
          </p:cNvSpPr>
          <p:nvPr>
            <p:ph type="title"/>
          </p:nvPr>
        </p:nvSpPr>
        <p:spPr>
          <a:xfrm>
            <a:off x="304800" y="533400"/>
            <a:ext cx="8458200" cy="609600"/>
          </a:xfrm>
        </p:spPr>
        <p:txBody>
          <a:bodyPr/>
          <a:lstStyle/>
          <a:p>
            <a:r>
              <a:rPr lang="en-US" b="1" dirty="0">
                <a:solidFill>
                  <a:srgbClr val="E33830"/>
                </a:solidFill>
              </a:rPr>
              <a:t>Employees say</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12255">
            <a:off x="-761803" y="1889570"/>
            <a:ext cx="3810000" cy="381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533400"/>
            <a:ext cx="3703727" cy="370372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33333"/>
          <a:stretch/>
        </p:blipFill>
        <p:spPr>
          <a:xfrm>
            <a:off x="3681048" y="2457445"/>
            <a:ext cx="4572009" cy="3048009"/>
          </a:xfrm>
          <a:prstGeom prst="rect">
            <a:avLst/>
          </a:prstGeom>
          <a:noFill/>
        </p:spPr>
      </p:pic>
      <p:sp>
        <p:nvSpPr>
          <p:cNvPr id="13" name="TextBox 12"/>
          <p:cNvSpPr txBox="1"/>
          <p:nvPr/>
        </p:nvSpPr>
        <p:spPr>
          <a:xfrm>
            <a:off x="5486400" y="571730"/>
            <a:ext cx="2918279" cy="646331"/>
          </a:xfrm>
          <a:prstGeom prst="rect">
            <a:avLst/>
          </a:prstGeom>
          <a:noFill/>
        </p:spPr>
        <p:txBody>
          <a:bodyPr wrap="square" rtlCol="0">
            <a:spAutoFit/>
          </a:bodyPr>
          <a:lstStyle/>
          <a:p>
            <a:pPr algn="ctr"/>
            <a:r>
              <a:rPr lang="en-US" b="1" dirty="0">
                <a:latin typeface="Bradley Hand ITC" panose="03070402050302030203" pitchFamily="66" charset="0"/>
              </a:rPr>
              <a:t>I want more Training </a:t>
            </a:r>
          </a:p>
          <a:p>
            <a:pPr algn="ctr"/>
            <a:r>
              <a:rPr lang="en-US" b="1" dirty="0">
                <a:latin typeface="Bradley Hand ITC" panose="03070402050302030203" pitchFamily="66" charset="0"/>
              </a:rPr>
              <a:t>and Development!</a:t>
            </a:r>
          </a:p>
        </p:txBody>
      </p:sp>
      <p:sp>
        <p:nvSpPr>
          <p:cNvPr id="14" name="TextBox 13"/>
          <p:cNvSpPr txBox="1"/>
          <p:nvPr/>
        </p:nvSpPr>
        <p:spPr>
          <a:xfrm>
            <a:off x="-460829" y="3173123"/>
            <a:ext cx="2918279" cy="646331"/>
          </a:xfrm>
          <a:prstGeom prst="rect">
            <a:avLst/>
          </a:prstGeom>
          <a:noFill/>
        </p:spPr>
        <p:txBody>
          <a:bodyPr wrap="square" rtlCol="0">
            <a:spAutoFit/>
          </a:bodyPr>
          <a:lstStyle>
            <a:defPPr>
              <a:defRPr lang="en-US"/>
            </a:defPPr>
            <a:lvl1pPr algn="ctr">
              <a:defRPr b="1">
                <a:latin typeface="Bradley Hand ITC" panose="03070402050302030203" pitchFamily="66" charset="0"/>
              </a:defRPr>
            </a:lvl1pPr>
          </a:lstStyle>
          <a:p>
            <a:r>
              <a:rPr lang="en-US" dirty="0"/>
              <a:t>Help me plan</a:t>
            </a:r>
          </a:p>
          <a:p>
            <a:r>
              <a:rPr lang="en-US" dirty="0"/>
              <a:t>my Career!</a:t>
            </a:r>
          </a:p>
        </p:txBody>
      </p:sp>
      <p:sp>
        <p:nvSpPr>
          <p:cNvPr id="15" name="TextBox 14"/>
          <p:cNvSpPr txBox="1"/>
          <p:nvPr/>
        </p:nvSpPr>
        <p:spPr>
          <a:xfrm>
            <a:off x="4343400" y="3819454"/>
            <a:ext cx="2918279" cy="369332"/>
          </a:xfrm>
          <a:prstGeom prst="rect">
            <a:avLst/>
          </a:prstGeom>
          <a:noFill/>
        </p:spPr>
        <p:txBody>
          <a:bodyPr wrap="square" rtlCol="0">
            <a:spAutoFit/>
          </a:bodyPr>
          <a:lstStyle/>
          <a:p>
            <a:pPr algn="ctr"/>
            <a:r>
              <a:rPr lang="en-US" b="1" dirty="0">
                <a:latin typeface="Bradley Hand ITC" panose="03070402050302030203" pitchFamily="66" charset="0"/>
              </a:rPr>
              <a:t>Give me Feedback!</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658" t="70000" r="658" b="8333"/>
          <a:stretch/>
        </p:blipFill>
        <p:spPr>
          <a:xfrm>
            <a:off x="609600" y="5886450"/>
            <a:ext cx="4572009" cy="990600"/>
          </a:xfrm>
          <a:prstGeom prst="rect">
            <a:avLst/>
          </a:prstGeom>
        </p:spPr>
      </p:pic>
      <p:sp>
        <p:nvSpPr>
          <p:cNvPr id="18" name="TextBox 17"/>
          <p:cNvSpPr txBox="1"/>
          <p:nvPr/>
        </p:nvSpPr>
        <p:spPr>
          <a:xfrm>
            <a:off x="990600" y="6059269"/>
            <a:ext cx="3962400" cy="646331"/>
          </a:xfrm>
          <a:prstGeom prst="rect">
            <a:avLst/>
          </a:prstGeom>
          <a:noFill/>
        </p:spPr>
        <p:txBody>
          <a:bodyPr wrap="square" rtlCol="0">
            <a:spAutoFit/>
          </a:bodyPr>
          <a:lstStyle/>
          <a:p>
            <a:pPr algn="ctr"/>
            <a:r>
              <a:rPr lang="en-US" dirty="0"/>
              <a:t>Does the best person really get the </a:t>
            </a:r>
            <a:br>
              <a:rPr lang="en-US" dirty="0"/>
            </a:br>
            <a:r>
              <a:rPr lang="en-US" dirty="0"/>
              <a:t>promotion or opportunity?  </a:t>
            </a:r>
          </a:p>
        </p:txBody>
      </p:sp>
      <p:sp>
        <p:nvSpPr>
          <p:cNvPr id="19" name="Rectangle 18"/>
          <p:cNvSpPr/>
          <p:nvPr/>
        </p:nvSpPr>
        <p:spPr>
          <a:xfrm>
            <a:off x="7232867" y="5260668"/>
            <a:ext cx="1395057" cy="923330"/>
          </a:xfrm>
          <a:prstGeom prst="rect">
            <a:avLst/>
          </a:prstGeom>
        </p:spPr>
        <p:txBody>
          <a:bodyPr wrap="square">
            <a:spAutoFit/>
          </a:bodyPr>
          <a:lstStyle/>
          <a:p>
            <a:pPr algn="ctr"/>
            <a:r>
              <a:rPr lang="en-US" b="1" dirty="0">
                <a:latin typeface="Bradley Hand ITC" panose="03070402050302030203" pitchFamily="66" charset="0"/>
              </a:rPr>
              <a:t>What </a:t>
            </a:r>
          </a:p>
          <a:p>
            <a:pPr algn="ctr"/>
            <a:r>
              <a:rPr lang="en-US" b="1" dirty="0">
                <a:latin typeface="Bradley Hand ITC" panose="03070402050302030203" pitchFamily="66" charset="0"/>
              </a:rPr>
              <a:t>about </a:t>
            </a:r>
          </a:p>
          <a:p>
            <a:pPr algn="ctr"/>
            <a:r>
              <a:rPr lang="en-US" b="1" dirty="0">
                <a:latin typeface="Bradley Hand ITC" panose="03070402050302030203" pitchFamily="66" charset="0"/>
              </a:rPr>
              <a:t>me?</a:t>
            </a: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782" y="1903630"/>
            <a:ext cx="1504339" cy="1320058"/>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5772" y="1856472"/>
            <a:ext cx="1255933" cy="218212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225" y="4897224"/>
            <a:ext cx="1284845" cy="1075635"/>
          </a:xfrm>
          <a:prstGeom prst="rect">
            <a:avLst/>
          </a:prstGeom>
        </p:spPr>
      </p:pic>
    </p:spTree>
    <p:extLst>
      <p:ext uri="{BB962C8B-B14F-4D97-AF65-F5344CB8AC3E}">
        <p14:creationId xmlns:p14="http://schemas.microsoft.com/office/powerpoint/2010/main" val="161213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681" b="13230"/>
          <a:stretch/>
        </p:blipFill>
        <p:spPr>
          <a:xfrm>
            <a:off x="-38100" y="0"/>
            <a:ext cx="9182100" cy="6858000"/>
          </a:xfr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184" y="5082872"/>
            <a:ext cx="2937173" cy="2937173"/>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658" t="70000" r="658" b="8333"/>
          <a:stretch/>
        </p:blipFill>
        <p:spPr>
          <a:xfrm>
            <a:off x="-106282" y="304800"/>
            <a:ext cx="4572009" cy="990600"/>
          </a:xfrm>
          <a:prstGeom prst="rect">
            <a:avLst/>
          </a:prstGeom>
        </p:spPr>
      </p:pic>
      <p:sp>
        <p:nvSpPr>
          <p:cNvPr id="3" name="Title 2"/>
          <p:cNvSpPr>
            <a:spLocks noGrp="1"/>
          </p:cNvSpPr>
          <p:nvPr>
            <p:ph type="title"/>
          </p:nvPr>
        </p:nvSpPr>
        <p:spPr>
          <a:xfrm>
            <a:off x="304800" y="533400"/>
            <a:ext cx="8458200" cy="609600"/>
          </a:xfrm>
        </p:spPr>
        <p:txBody>
          <a:bodyPr/>
          <a:lstStyle/>
          <a:p>
            <a:r>
              <a:rPr lang="en-US" b="1" dirty="0">
                <a:solidFill>
                  <a:srgbClr val="E33830"/>
                </a:solidFill>
              </a:rPr>
              <a:t>Managers say</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12255">
            <a:off x="-761803" y="1889570"/>
            <a:ext cx="3810000" cy="381000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533400"/>
            <a:ext cx="3703727" cy="370372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33333"/>
          <a:stretch/>
        </p:blipFill>
        <p:spPr>
          <a:xfrm>
            <a:off x="3681048" y="2457445"/>
            <a:ext cx="4572009" cy="3048009"/>
          </a:xfrm>
          <a:prstGeom prst="rect">
            <a:avLst/>
          </a:prstGeom>
        </p:spPr>
      </p:pic>
      <p:sp>
        <p:nvSpPr>
          <p:cNvPr id="13" name="TextBox 12"/>
          <p:cNvSpPr txBox="1"/>
          <p:nvPr/>
        </p:nvSpPr>
        <p:spPr>
          <a:xfrm>
            <a:off x="5486400" y="562399"/>
            <a:ext cx="2918279" cy="646331"/>
          </a:xfrm>
          <a:prstGeom prst="rect">
            <a:avLst/>
          </a:prstGeom>
          <a:noFill/>
        </p:spPr>
        <p:txBody>
          <a:bodyPr wrap="square" rtlCol="0">
            <a:spAutoFit/>
          </a:bodyPr>
          <a:lstStyle/>
          <a:p>
            <a:pPr algn="ctr"/>
            <a:r>
              <a:rPr lang="en-US" b="1" dirty="0">
                <a:latin typeface="Bradley Hand ITC" panose="03070402050302030203" pitchFamily="66" charset="0"/>
              </a:rPr>
              <a:t>No one is ready… </a:t>
            </a:r>
          </a:p>
          <a:p>
            <a:pPr algn="ctr"/>
            <a:r>
              <a:rPr lang="en-US" b="1" dirty="0">
                <a:latin typeface="Bradley Hand ITC" panose="03070402050302030203" pitchFamily="66" charset="0"/>
              </a:rPr>
              <a:t>I have to hire externally!</a:t>
            </a:r>
          </a:p>
        </p:txBody>
      </p:sp>
      <p:sp>
        <p:nvSpPr>
          <p:cNvPr id="14" name="TextBox 13"/>
          <p:cNvSpPr txBox="1"/>
          <p:nvPr/>
        </p:nvSpPr>
        <p:spPr>
          <a:xfrm>
            <a:off x="215371" y="2947534"/>
            <a:ext cx="1575191" cy="1200329"/>
          </a:xfrm>
          <a:prstGeom prst="rect">
            <a:avLst/>
          </a:prstGeom>
          <a:noFill/>
        </p:spPr>
        <p:txBody>
          <a:bodyPr wrap="square" rtlCol="0">
            <a:spAutoFit/>
          </a:bodyPr>
          <a:lstStyle/>
          <a:p>
            <a:pPr algn="ctr"/>
            <a:r>
              <a:rPr lang="en-US" b="1" dirty="0">
                <a:latin typeface="Bradley Hand ITC" panose="03070402050302030203" pitchFamily="66" charset="0"/>
              </a:rPr>
              <a:t>Help me talk </a:t>
            </a:r>
          </a:p>
          <a:p>
            <a:pPr algn="ctr"/>
            <a:r>
              <a:rPr lang="en-US" b="1" dirty="0">
                <a:latin typeface="Bradley Hand ITC" panose="03070402050302030203" pitchFamily="66" charset="0"/>
              </a:rPr>
              <a:t>about my </a:t>
            </a:r>
          </a:p>
          <a:p>
            <a:pPr algn="ctr"/>
            <a:r>
              <a:rPr lang="en-US" b="1" dirty="0">
                <a:latin typeface="Bradley Hand ITC" panose="03070402050302030203" pitchFamily="66" charset="0"/>
              </a:rPr>
              <a:t>employees</a:t>
            </a:r>
            <a:br>
              <a:rPr lang="en-US" b="1" dirty="0">
                <a:latin typeface="Bradley Hand ITC" panose="03070402050302030203" pitchFamily="66" charset="0"/>
              </a:rPr>
            </a:br>
            <a:r>
              <a:rPr lang="en-US" b="1" dirty="0">
                <a:latin typeface="Bradley Hand ITC" panose="03070402050302030203" pitchFamily="66" charset="0"/>
              </a:rPr>
              <a:t>careers!</a:t>
            </a:r>
          </a:p>
        </p:txBody>
      </p:sp>
      <p:sp>
        <p:nvSpPr>
          <p:cNvPr id="15" name="TextBox 14"/>
          <p:cNvSpPr txBox="1"/>
          <p:nvPr/>
        </p:nvSpPr>
        <p:spPr>
          <a:xfrm>
            <a:off x="4039305" y="3871652"/>
            <a:ext cx="3516223" cy="369332"/>
          </a:xfrm>
          <a:prstGeom prst="rect">
            <a:avLst/>
          </a:prstGeom>
          <a:noFill/>
        </p:spPr>
        <p:txBody>
          <a:bodyPr wrap="square" rtlCol="0">
            <a:spAutoFit/>
          </a:bodyPr>
          <a:lstStyle>
            <a:defPPr>
              <a:defRPr lang="en-US"/>
            </a:defPPr>
            <a:lvl1pPr algn="ctr">
              <a:defRPr b="1">
                <a:latin typeface="Bradley Hand ITC" panose="03070402050302030203" pitchFamily="66" charset="0"/>
              </a:defRPr>
            </a:lvl1pPr>
          </a:lstStyle>
          <a:p>
            <a:r>
              <a:rPr lang="en-US" dirty="0"/>
              <a:t>Who has the skills I need?</a:t>
            </a: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658" t="70000" r="658" b="8333"/>
          <a:stretch/>
        </p:blipFill>
        <p:spPr>
          <a:xfrm>
            <a:off x="609600" y="5886450"/>
            <a:ext cx="4572009" cy="990600"/>
          </a:xfrm>
          <a:prstGeom prst="rect">
            <a:avLst/>
          </a:prstGeom>
        </p:spPr>
      </p:pic>
      <p:sp>
        <p:nvSpPr>
          <p:cNvPr id="18" name="TextBox 17"/>
          <p:cNvSpPr txBox="1"/>
          <p:nvPr/>
        </p:nvSpPr>
        <p:spPr>
          <a:xfrm>
            <a:off x="960604" y="6209343"/>
            <a:ext cx="3992396" cy="369332"/>
          </a:xfrm>
          <a:prstGeom prst="rect">
            <a:avLst/>
          </a:prstGeom>
          <a:noFill/>
        </p:spPr>
        <p:txBody>
          <a:bodyPr wrap="square" rtlCol="0">
            <a:spAutoFit/>
          </a:bodyPr>
          <a:lstStyle/>
          <a:p>
            <a:pPr algn="ctr"/>
            <a:r>
              <a:rPr lang="en-US" dirty="0"/>
              <a:t>Plan better development experiences</a:t>
            </a:r>
          </a:p>
        </p:txBody>
      </p:sp>
      <p:sp>
        <p:nvSpPr>
          <p:cNvPr id="19" name="Rectangle 18"/>
          <p:cNvSpPr/>
          <p:nvPr/>
        </p:nvSpPr>
        <p:spPr>
          <a:xfrm>
            <a:off x="6858000" y="5926604"/>
            <a:ext cx="1395057" cy="646331"/>
          </a:xfrm>
          <a:prstGeom prst="rect">
            <a:avLst/>
          </a:prstGeom>
        </p:spPr>
        <p:txBody>
          <a:bodyPr wrap="square">
            <a:spAutoFit/>
          </a:bodyPr>
          <a:lstStyle/>
          <a:p>
            <a:pPr algn="ctr"/>
            <a:r>
              <a:rPr lang="en-US" b="1" dirty="0">
                <a:latin typeface="Bradley Hand ITC" panose="03070402050302030203" pitchFamily="66" charset="0"/>
              </a:rPr>
              <a:t>Help </a:t>
            </a:r>
          </a:p>
          <a:p>
            <a:pPr algn="ctr"/>
            <a:r>
              <a:rPr lang="en-US" b="1" dirty="0">
                <a:latin typeface="Bradley Hand ITC" panose="03070402050302030203" pitchFamily="66" charset="0"/>
              </a:rPr>
              <a:t>me!</a:t>
            </a: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782" y="1695450"/>
            <a:ext cx="1741581" cy="1528238"/>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05772" y="1856472"/>
            <a:ext cx="1255933" cy="2182124"/>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9225" y="4626736"/>
            <a:ext cx="1607943" cy="1346123"/>
          </a:xfrm>
          <a:prstGeom prst="rect">
            <a:avLst/>
          </a:prstGeom>
        </p:spPr>
      </p:pic>
    </p:spTree>
    <p:extLst>
      <p:ext uri="{BB962C8B-B14F-4D97-AF65-F5344CB8AC3E}">
        <p14:creationId xmlns:p14="http://schemas.microsoft.com/office/powerpoint/2010/main" val="2746693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endParaRPr lang="en-US" sz="2800" dirty="0"/>
          </a:p>
          <a:p>
            <a:r>
              <a:rPr lang="en-US" sz="2800" dirty="0"/>
              <a:t>How does your company combine talent acquisition, talent management, and mobility program to support organic growth?</a:t>
            </a:r>
          </a:p>
        </p:txBody>
      </p:sp>
      <p:sp>
        <p:nvSpPr>
          <p:cNvPr id="7" name="Title 6"/>
          <p:cNvSpPr>
            <a:spLocks noGrp="1"/>
          </p:cNvSpPr>
          <p:nvPr>
            <p:ph type="title"/>
          </p:nvPr>
        </p:nvSpPr>
        <p:spPr>
          <a:xfrm>
            <a:off x="457200" y="457200"/>
            <a:ext cx="8229600" cy="1051560"/>
          </a:xfrm>
        </p:spPr>
        <p:txBody>
          <a:bodyPr>
            <a:noAutofit/>
          </a:bodyPr>
          <a:lstStyle/>
          <a:p>
            <a:r>
              <a:rPr lang="en-US" dirty="0">
                <a:solidFill>
                  <a:srgbClr val="23A0C7"/>
                </a:solidFill>
              </a:rPr>
              <a:t>Combining talent acquisition, talent management, and mobility</a:t>
            </a:r>
          </a:p>
        </p:txBody>
      </p:sp>
    </p:spTree>
    <p:extLst>
      <p:ext uri="{BB962C8B-B14F-4D97-AF65-F5344CB8AC3E}">
        <p14:creationId xmlns:p14="http://schemas.microsoft.com/office/powerpoint/2010/main" val="1464994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7"/>
          <p:cNvSpPr txBox="1">
            <a:spLocks noGrp="1"/>
          </p:cNvSpPr>
          <p:nvPr>
            <p:ph idx="1"/>
          </p:nvPr>
        </p:nvSpPr>
        <p:spPr>
          <a:xfrm>
            <a:off x="762001" y="2209800"/>
            <a:ext cx="7689583" cy="1988237"/>
          </a:xfrm>
          <a:prstGeom prst="rect">
            <a:avLst/>
          </a:prstGeom>
          <a:noFill/>
        </p:spPr>
        <p:txBody>
          <a:bodyPr wrap="square" rtlCol="0">
            <a:spAutoFit/>
          </a:bodyPr>
          <a:lstStyle/>
          <a:p>
            <a:pPr marL="285750" indent="-285750"/>
            <a:r>
              <a:rPr lang="en-US" sz="2800" dirty="0"/>
              <a:t>What has helped you integrate across functions?</a:t>
            </a:r>
          </a:p>
          <a:p>
            <a:pPr marL="285750" indent="-285750"/>
            <a:endParaRPr lang="en-US" sz="2800" dirty="0"/>
          </a:p>
          <a:p>
            <a:pPr marL="285750" indent="-285750"/>
            <a:r>
              <a:rPr lang="en-US" sz="2800" dirty="0"/>
              <a:t>Are there specific programs which go well?</a:t>
            </a:r>
          </a:p>
        </p:txBody>
      </p:sp>
      <p:sp>
        <p:nvSpPr>
          <p:cNvPr id="9" name="Title 8"/>
          <p:cNvSpPr>
            <a:spLocks noGrp="1"/>
          </p:cNvSpPr>
          <p:nvPr>
            <p:ph type="title"/>
          </p:nvPr>
        </p:nvSpPr>
        <p:spPr>
          <a:xfrm>
            <a:off x="457200" y="457200"/>
            <a:ext cx="8229600" cy="1051560"/>
          </a:xfrm>
        </p:spPr>
        <p:txBody>
          <a:bodyPr>
            <a:noAutofit/>
          </a:bodyPr>
          <a:lstStyle/>
          <a:p>
            <a:r>
              <a:rPr lang="en-US" dirty="0">
                <a:solidFill>
                  <a:srgbClr val="23A0C7"/>
                </a:solidFill>
              </a:rPr>
              <a:t>Connecting across functions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0"/>
            <a:ext cx="8312155" cy="1051560"/>
          </a:xfrm>
        </p:spPr>
        <p:txBody>
          <a:bodyPr>
            <a:noAutofit/>
          </a:bodyPr>
          <a:lstStyle/>
          <a:p>
            <a:r>
              <a:rPr lang="en-US" dirty="0">
                <a:solidFill>
                  <a:srgbClr val="23A0C7"/>
                </a:solidFill>
              </a:rPr>
              <a:t>Using analytics to drive change</a:t>
            </a:r>
          </a:p>
        </p:txBody>
      </p:sp>
      <p:sp>
        <p:nvSpPr>
          <p:cNvPr id="6" name="Content Placeholder 5"/>
          <p:cNvSpPr>
            <a:spLocks noGrp="1"/>
          </p:cNvSpPr>
          <p:nvPr>
            <p:ph idx="1"/>
          </p:nvPr>
        </p:nvSpPr>
        <p:spPr>
          <a:xfrm>
            <a:off x="762001" y="2209800"/>
            <a:ext cx="8007353" cy="3505200"/>
          </a:xfrm>
        </p:spPr>
        <p:txBody>
          <a:bodyPr>
            <a:noAutofit/>
          </a:bodyPr>
          <a:lstStyle/>
          <a:p>
            <a:r>
              <a:rPr lang="en-US" sz="2800" dirty="0"/>
              <a:t>To what extent do you track things like</a:t>
            </a:r>
          </a:p>
          <a:p>
            <a:endParaRPr lang="en-US" sz="2800" dirty="0"/>
          </a:p>
          <a:p>
            <a:endParaRPr lang="en-US" sz="2800" dirty="0"/>
          </a:p>
          <a:p>
            <a:endParaRPr lang="en-US" sz="2800" dirty="0"/>
          </a:p>
          <a:p>
            <a:endParaRPr lang="en-US" sz="2800" dirty="0"/>
          </a:p>
          <a:p>
            <a:r>
              <a:rPr lang="en-US" sz="2800" dirty="0"/>
              <a:t>How have you started to overcome challenges to tracking this information?</a:t>
            </a:r>
          </a:p>
        </p:txBody>
      </p:sp>
      <p:graphicFrame>
        <p:nvGraphicFramePr>
          <p:cNvPr id="7" name="Content Placeholder 4"/>
          <p:cNvGraphicFramePr>
            <a:graphicFrameLocks/>
          </p:cNvGraphicFramePr>
          <p:nvPr>
            <p:extLst>
              <p:ext uri="{D42A27DB-BD31-4B8C-83A1-F6EECF244321}">
                <p14:modId xmlns:p14="http://schemas.microsoft.com/office/powerpoint/2010/main" val="2241349694"/>
              </p:ext>
            </p:extLst>
          </p:nvPr>
        </p:nvGraphicFramePr>
        <p:xfrm>
          <a:off x="1142996" y="2971800"/>
          <a:ext cx="7391403" cy="1371600"/>
        </p:xfrm>
        <a:graphic>
          <a:graphicData uri="http://schemas.openxmlformats.org/drawingml/2006/table">
            <a:tbl>
              <a:tblPr firstRow="1" bandRow="1">
                <a:tableStyleId>{2D5ABB26-0587-4C30-8999-92F81FD0307C}</a:tableStyleId>
              </a:tblPr>
              <a:tblGrid>
                <a:gridCol w="2086701">
                  <a:extLst>
                    <a:ext uri="{9D8B030D-6E8A-4147-A177-3AD203B41FA5}">
                      <a16:colId xmlns:a16="http://schemas.microsoft.com/office/drawing/2014/main" val="20000"/>
                    </a:ext>
                  </a:extLst>
                </a:gridCol>
                <a:gridCol w="884117">
                  <a:extLst>
                    <a:ext uri="{9D8B030D-6E8A-4147-A177-3AD203B41FA5}">
                      <a16:colId xmlns:a16="http://schemas.microsoft.com/office/drawing/2014/main" val="20001"/>
                    </a:ext>
                  </a:extLst>
                </a:gridCol>
                <a:gridCol w="884117">
                  <a:extLst>
                    <a:ext uri="{9D8B030D-6E8A-4147-A177-3AD203B41FA5}">
                      <a16:colId xmlns:a16="http://schemas.microsoft.com/office/drawing/2014/main" val="20002"/>
                    </a:ext>
                  </a:extLst>
                </a:gridCol>
                <a:gridCol w="884117">
                  <a:extLst>
                    <a:ext uri="{9D8B030D-6E8A-4147-A177-3AD203B41FA5}">
                      <a16:colId xmlns:a16="http://schemas.microsoft.com/office/drawing/2014/main" val="20003"/>
                    </a:ext>
                  </a:extLst>
                </a:gridCol>
                <a:gridCol w="884117">
                  <a:extLst>
                    <a:ext uri="{9D8B030D-6E8A-4147-A177-3AD203B41FA5}">
                      <a16:colId xmlns:a16="http://schemas.microsoft.com/office/drawing/2014/main" val="20004"/>
                    </a:ext>
                  </a:extLst>
                </a:gridCol>
                <a:gridCol w="884117">
                  <a:extLst>
                    <a:ext uri="{9D8B030D-6E8A-4147-A177-3AD203B41FA5}">
                      <a16:colId xmlns:a16="http://schemas.microsoft.com/office/drawing/2014/main" val="20005"/>
                    </a:ext>
                  </a:extLst>
                </a:gridCol>
                <a:gridCol w="884117">
                  <a:extLst>
                    <a:ext uri="{9D8B030D-6E8A-4147-A177-3AD203B41FA5}">
                      <a16:colId xmlns:a16="http://schemas.microsoft.com/office/drawing/2014/main" val="20006"/>
                    </a:ext>
                  </a:extLst>
                </a:gridCol>
              </a:tblGrid>
              <a:tr h="169157">
                <a:tc>
                  <a:txBody>
                    <a:bodyPr/>
                    <a:lstStyle/>
                    <a:p>
                      <a:endParaRPr lang="en-US" sz="1200" b="0" dirty="0">
                        <a:solidFill>
                          <a:schemeClr val="bg1"/>
                        </a:solidFill>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200" b="0" dirty="0">
                          <a:solidFill>
                            <a:schemeClr val="bg1"/>
                          </a:solidFill>
                        </a:rPr>
                        <a:t>PERFORMANCE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941A"/>
                    </a:solidFill>
                  </a:tcPr>
                </a:tc>
                <a:tc hMerge="1">
                  <a:txBody>
                    <a:bodyPr/>
                    <a:lstStyle/>
                    <a:p>
                      <a:endParaRPr lang="en-US" dirty="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2C67"/>
                    </a:solidFill>
                  </a:tcPr>
                </a:tc>
                <a:tc gridSpan="2">
                  <a:txBody>
                    <a:bodyPr/>
                    <a:lstStyle/>
                    <a:p>
                      <a:pPr algn="ctr"/>
                      <a:r>
                        <a:rPr lang="en-US" sz="1200" b="0" dirty="0">
                          <a:solidFill>
                            <a:schemeClr val="bg1"/>
                          </a:solidFill>
                        </a:rPr>
                        <a:t>PROMOTION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hMerge="1">
                  <a:txBody>
                    <a:bodyPr/>
                    <a:lstStyle/>
                    <a:p>
                      <a:endParaRPr lang="en-US" dirty="0">
                        <a:solidFill>
                          <a:schemeClr val="bg1">
                            <a:lumMod val="50000"/>
                          </a:schemeClr>
                        </a:solidFill>
                      </a:endParaRPr>
                    </a:p>
                  </a:txBody>
                  <a:tcPr/>
                </a:tc>
                <a:tc gridSpan="2">
                  <a:txBody>
                    <a:bodyPr/>
                    <a:lstStyle/>
                    <a:p>
                      <a:pPr algn="ctr"/>
                      <a:r>
                        <a:rPr lang="en-US" sz="1200" b="0" dirty="0">
                          <a:solidFill>
                            <a:schemeClr val="bg1"/>
                          </a:solidFill>
                        </a:rPr>
                        <a:t>TURNOVER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2C67"/>
                    </a:solidFill>
                  </a:tcPr>
                </a:tc>
                <a:tc hMerge="1">
                  <a:txBody>
                    <a:bodyPr/>
                    <a:lstStyle/>
                    <a:p>
                      <a:endParaRPr lang="en-US" dirty="0">
                        <a:solidFill>
                          <a:schemeClr val="bg1">
                            <a:lumMod val="50000"/>
                          </a:schemeClr>
                        </a:solidFill>
                      </a:endParaRPr>
                    </a:p>
                  </a:txBody>
                  <a:tcPr/>
                </a:tc>
                <a:extLst>
                  <a:ext uri="{0D108BD9-81ED-4DB2-BD59-A6C34878D82A}">
                    <a16:rowId xmlns:a16="http://schemas.microsoft.com/office/drawing/2014/main" val="10000"/>
                  </a:ext>
                </a:extLst>
              </a:tr>
              <a:tr h="1691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JOB</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MOBILE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LOCAL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MOBILE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LOCAL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MOBILE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1200" b="0" dirty="0">
                          <a:solidFill>
                            <a:schemeClr val="bg1"/>
                          </a:solidFill>
                        </a:rPr>
                        <a:t>LOCAL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r h="169157">
                <a:tc>
                  <a:txBody>
                    <a:bodyPr/>
                    <a:lstStyle/>
                    <a:p>
                      <a:r>
                        <a:rPr lang="en-US" sz="1200" b="0" dirty="0">
                          <a:solidFill>
                            <a:schemeClr val="bg1">
                              <a:lumMod val="50000"/>
                            </a:schemeClr>
                          </a:solidFill>
                        </a:rPr>
                        <a:t>SOFTWARE DEV</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3.00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3.75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69157">
                <a:tc>
                  <a:txBody>
                    <a:bodyPr/>
                    <a:lstStyle/>
                    <a:p>
                      <a:r>
                        <a:rPr lang="en-US" sz="1200" b="0" dirty="0">
                          <a:solidFill>
                            <a:schemeClr val="bg1">
                              <a:lumMod val="50000"/>
                            </a:schemeClr>
                          </a:solidFill>
                        </a:rPr>
                        <a:t>PRODUCT MANAGER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4.25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3.50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2%</a:t>
                      </a:r>
                      <a:endParaRPr 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2%</a:t>
                      </a:r>
                      <a:endParaRPr lang="en-US" sz="12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169157">
                <a:tc>
                  <a:txBody>
                    <a:bodyPr/>
                    <a:lstStyle/>
                    <a:p>
                      <a:r>
                        <a:rPr lang="en-US" sz="1200" b="0" dirty="0">
                          <a:solidFill>
                            <a:schemeClr val="bg1">
                              <a:lumMod val="50000"/>
                            </a:schemeClr>
                          </a:solidFill>
                        </a:rPr>
                        <a:t>VP BUS</a:t>
                      </a:r>
                      <a:r>
                        <a:rPr lang="en-US" sz="1200" b="0" baseline="0" dirty="0">
                          <a:solidFill>
                            <a:schemeClr val="bg1">
                              <a:lumMod val="50000"/>
                            </a:schemeClr>
                          </a:solidFill>
                        </a:rPr>
                        <a:t> DEV</a:t>
                      </a:r>
                      <a:endParaRPr lang="en-US" sz="1200" b="0" dirty="0">
                        <a:solidFill>
                          <a:schemeClr val="bg1">
                            <a:lumMod val="5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3.25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chemeClr val="bg1">
                              <a:lumMod val="50000"/>
                            </a:schemeClr>
                          </a:solidFill>
                        </a:rPr>
                        <a:t>3.25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C60651"/>
                          </a:solidFill>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1200" b="0" dirty="0">
                          <a:solidFill>
                            <a:srgbClr val="00928F"/>
                          </a:solidFill>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1109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1051560"/>
          </a:xfrm>
        </p:spPr>
        <p:txBody>
          <a:bodyPr>
            <a:noAutofit/>
          </a:bodyPr>
          <a:lstStyle/>
          <a:p>
            <a:r>
              <a:rPr lang="en-US" dirty="0">
                <a:solidFill>
                  <a:srgbClr val="23A0C7"/>
                </a:solidFill>
              </a:rPr>
              <a:t>Flex now</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3293075" y="1981200"/>
            <a:ext cx="2557850" cy="2320698"/>
          </a:xfrm>
          <a:prstGeom prst="rect">
            <a:avLst/>
          </a:prstGeom>
        </p:spPr>
      </p:pic>
      <p:sp>
        <p:nvSpPr>
          <p:cNvPr id="2" name="TextBox 1"/>
          <p:cNvSpPr txBox="1"/>
          <p:nvPr/>
        </p:nvSpPr>
        <p:spPr>
          <a:xfrm>
            <a:off x="5486400" y="1981200"/>
            <a:ext cx="2667000" cy="381000"/>
          </a:xfrm>
          <a:prstGeom prst="rect">
            <a:avLst/>
          </a:prstGeom>
          <a:noFill/>
        </p:spPr>
        <p:txBody>
          <a:bodyPr wrap="square" rtlCol="0">
            <a:spAutoFit/>
          </a:bodyPr>
          <a:lstStyle/>
          <a:p>
            <a:r>
              <a:rPr lang="en-US" dirty="0">
                <a:solidFill>
                  <a:schemeClr val="bg2">
                    <a:lumMod val="50000"/>
                  </a:schemeClr>
                </a:solidFill>
              </a:rPr>
              <a:t>Global Mobility</a:t>
            </a:r>
          </a:p>
        </p:txBody>
      </p:sp>
      <p:sp>
        <p:nvSpPr>
          <p:cNvPr id="15" name="TextBox 14"/>
          <p:cNvSpPr txBox="1"/>
          <p:nvPr/>
        </p:nvSpPr>
        <p:spPr>
          <a:xfrm>
            <a:off x="6019800" y="2514600"/>
            <a:ext cx="2667000" cy="381000"/>
          </a:xfrm>
          <a:prstGeom prst="rect">
            <a:avLst/>
          </a:prstGeom>
          <a:noFill/>
        </p:spPr>
        <p:txBody>
          <a:bodyPr wrap="square" rtlCol="0">
            <a:spAutoFit/>
          </a:bodyPr>
          <a:lstStyle/>
          <a:p>
            <a:r>
              <a:rPr lang="en-US" dirty="0">
                <a:solidFill>
                  <a:schemeClr val="bg2">
                    <a:lumMod val="50000"/>
                  </a:schemeClr>
                </a:solidFill>
              </a:rPr>
              <a:t>Total Rewards</a:t>
            </a:r>
          </a:p>
        </p:txBody>
      </p:sp>
      <p:sp>
        <p:nvSpPr>
          <p:cNvPr id="17" name="TextBox 16"/>
          <p:cNvSpPr txBox="1"/>
          <p:nvPr/>
        </p:nvSpPr>
        <p:spPr>
          <a:xfrm>
            <a:off x="1447800" y="1981200"/>
            <a:ext cx="2286000" cy="381000"/>
          </a:xfrm>
          <a:prstGeom prst="rect">
            <a:avLst/>
          </a:prstGeom>
          <a:noFill/>
        </p:spPr>
        <p:txBody>
          <a:bodyPr wrap="square" rtlCol="0">
            <a:spAutoFit/>
          </a:bodyPr>
          <a:lstStyle/>
          <a:p>
            <a:r>
              <a:rPr lang="en-US" dirty="0">
                <a:solidFill>
                  <a:schemeClr val="bg2">
                    <a:lumMod val="50000"/>
                  </a:schemeClr>
                </a:solidFill>
              </a:rPr>
              <a:t>Talent Management</a:t>
            </a:r>
          </a:p>
        </p:txBody>
      </p:sp>
      <p:sp>
        <p:nvSpPr>
          <p:cNvPr id="19" name="TextBox 18"/>
          <p:cNvSpPr txBox="1"/>
          <p:nvPr/>
        </p:nvSpPr>
        <p:spPr>
          <a:xfrm>
            <a:off x="1227438" y="2514600"/>
            <a:ext cx="2286000" cy="381000"/>
          </a:xfrm>
          <a:prstGeom prst="rect">
            <a:avLst/>
          </a:prstGeom>
          <a:noFill/>
        </p:spPr>
        <p:txBody>
          <a:bodyPr wrap="square" rtlCol="0">
            <a:spAutoFit/>
          </a:bodyPr>
          <a:lstStyle/>
          <a:p>
            <a:r>
              <a:rPr lang="en-US" dirty="0">
                <a:solidFill>
                  <a:schemeClr val="bg2">
                    <a:lumMod val="50000"/>
                  </a:schemeClr>
                </a:solidFill>
              </a:rPr>
              <a:t>Talent Acquisition</a:t>
            </a:r>
          </a:p>
        </p:txBody>
      </p:sp>
    </p:spTree>
    <p:extLst>
      <p:ext uri="{BB962C8B-B14F-4D97-AF65-F5344CB8AC3E}">
        <p14:creationId xmlns:p14="http://schemas.microsoft.com/office/powerpoint/2010/main" val="786604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1051560"/>
          </a:xfrm>
        </p:spPr>
        <p:txBody>
          <a:bodyPr>
            <a:noAutofit/>
          </a:bodyPr>
          <a:lstStyle/>
          <a:p>
            <a:r>
              <a:rPr lang="en-US" dirty="0">
                <a:solidFill>
                  <a:srgbClr val="23A0C7"/>
                </a:solidFill>
              </a:rPr>
              <a:t>Flex now</a:t>
            </a: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269082" y="2009726"/>
            <a:ext cx="2557850" cy="2320698"/>
          </a:xfrm>
          <a:prstGeom prst="rect">
            <a:avLst/>
          </a:prstGeom>
        </p:spPr>
      </p:pic>
      <p:pic>
        <p:nvPicPr>
          <p:cNvPr id="8" name="Picture 4" descr="Image result for pool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8039" y="1019126"/>
            <a:ext cx="839936" cy="83993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529198" y="1532496"/>
            <a:ext cx="1032475" cy="839872"/>
            <a:chOff x="7644475" y="-1060608"/>
            <a:chExt cx="1611234" cy="1399919"/>
          </a:xfrm>
        </p:grpSpPr>
        <p:sp>
          <p:nvSpPr>
            <p:cNvPr id="11" name="Ellipse 98"/>
            <p:cNvSpPr/>
            <p:nvPr/>
          </p:nvSpPr>
          <p:spPr bwMode="gray">
            <a:xfrm>
              <a:off x="8240755" y="-687341"/>
              <a:ext cx="1014954" cy="1026652"/>
            </a:xfrm>
            <a:prstGeom prst="ellipse">
              <a:avLst/>
            </a:prstGeom>
            <a:solidFill>
              <a:schemeClr val="accent1">
                <a:lumMod val="20000"/>
                <a:lumOff val="80000"/>
              </a:schemeClr>
            </a:solidFill>
            <a:ln w="19050">
              <a:solidFill>
                <a:srgbClr val="0070C0"/>
              </a:solidFill>
              <a:prstDash val="sysDot"/>
              <a:miter lim="800000"/>
              <a:headEnd/>
              <a:tailEnd/>
            </a:ln>
            <a:effectLst/>
          </p:spPr>
          <p:txBody>
            <a:bodyPr vert="horz" lIns="0" tIns="0" rIns="0" bIns="0" anchor="ctr" anchorCtr="0"/>
            <a:lstStyle/>
            <a:p>
              <a:pPr indent="-190500" algn="ctr">
                <a:lnSpc>
                  <a:spcPct val="90000"/>
                </a:lnSpc>
                <a:spcAft>
                  <a:spcPts val="1000"/>
                </a:spcAft>
                <a:buClr>
                  <a:srgbClr val="808080"/>
                </a:buClr>
                <a:defRPr/>
              </a:pPr>
              <a:endParaRPr lang="en-US" sz="1600" b="1" dirty="0">
                <a:solidFill>
                  <a:srgbClr val="FFFFFF"/>
                </a:solidFill>
                <a:cs typeface="Arial" charset="0"/>
              </a:endParaRPr>
            </a:p>
          </p:txBody>
        </p:sp>
        <p:pic>
          <p:nvPicPr>
            <p:cNvPr id="12" name="Picture 2" descr="Image result for mirror icon"/>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17472" y="-499959"/>
              <a:ext cx="657945" cy="657945"/>
            </a:xfrm>
            <a:prstGeom prst="rect">
              <a:avLst/>
            </a:prstGeom>
            <a:solidFill>
              <a:schemeClr val="accent1">
                <a:lumMod val="20000"/>
                <a:lumOff val="80000"/>
              </a:schemeClr>
            </a:solidFill>
            <a:ln>
              <a:noFill/>
            </a:ln>
            <a:extLst/>
          </p:spPr>
        </p:pic>
        <p:sp>
          <p:nvSpPr>
            <p:cNvPr id="14" name="Ellipse 98"/>
            <p:cNvSpPr/>
            <p:nvPr/>
          </p:nvSpPr>
          <p:spPr bwMode="gray">
            <a:xfrm>
              <a:off x="8391914" y="-1060608"/>
              <a:ext cx="632435" cy="636337"/>
            </a:xfrm>
            <a:prstGeom prst="ellipse">
              <a:avLst/>
            </a:prstGeom>
            <a:solidFill>
              <a:schemeClr val="accent1">
                <a:lumMod val="20000"/>
                <a:lumOff val="80000"/>
              </a:schemeClr>
            </a:solidFill>
            <a:ln w="19050">
              <a:solidFill>
                <a:srgbClr val="0070C0"/>
              </a:solidFill>
              <a:prstDash val="sysDot"/>
              <a:miter lim="800000"/>
              <a:headEnd/>
              <a:tailEnd/>
            </a:ln>
            <a:effectLst/>
          </p:spPr>
          <p:txBody>
            <a:bodyPr vert="horz" lIns="0" tIns="0" rIns="0" bIns="0" anchor="ctr" anchorCtr="0"/>
            <a:lstStyle/>
            <a:p>
              <a:pPr indent="-190500" algn="ctr">
                <a:lnSpc>
                  <a:spcPct val="90000"/>
                </a:lnSpc>
                <a:spcAft>
                  <a:spcPts val="1000"/>
                </a:spcAft>
                <a:buClr>
                  <a:srgbClr val="808080"/>
                </a:buClr>
                <a:defRPr/>
              </a:pPr>
              <a:endParaRPr lang="en-US" sz="1600" b="1" dirty="0">
                <a:solidFill>
                  <a:srgbClr val="FFFFFF"/>
                </a:solidFill>
                <a:cs typeface="Arial" charset="0"/>
              </a:endParaRPr>
            </a:p>
          </p:txBody>
        </p:sp>
        <p:grpSp>
          <p:nvGrpSpPr>
            <p:cNvPr id="16" name="Gruppieren 99"/>
            <p:cNvGrpSpPr/>
            <p:nvPr/>
          </p:nvGrpSpPr>
          <p:grpSpPr bwMode="gray">
            <a:xfrm>
              <a:off x="8498245" y="-944898"/>
              <a:ext cx="398513" cy="394369"/>
              <a:chOff x="-637304" y="4004053"/>
              <a:chExt cx="408228" cy="399304"/>
            </a:xfrm>
            <a:solidFill>
              <a:schemeClr val="accent1">
                <a:lumMod val="20000"/>
                <a:lumOff val="80000"/>
              </a:schemeClr>
            </a:solidFill>
          </p:grpSpPr>
          <p:sp>
            <p:nvSpPr>
              <p:cNvPr id="22" name="Freeform 1093"/>
              <p:cNvSpPr>
                <a:spLocks/>
              </p:cNvSpPr>
              <p:nvPr/>
            </p:nvSpPr>
            <p:spPr bwMode="gray">
              <a:xfrm>
                <a:off x="-467767" y="4004053"/>
                <a:ext cx="238691" cy="231998"/>
              </a:xfrm>
              <a:custGeom>
                <a:avLst/>
                <a:gdLst>
                  <a:gd name="T0" fmla="*/ 151 w 151"/>
                  <a:gd name="T1" fmla="*/ 16 h 146"/>
                  <a:gd name="T2" fmla="*/ 151 w 151"/>
                  <a:gd name="T3" fmla="*/ 35 h 146"/>
                  <a:gd name="T4" fmla="*/ 151 w 151"/>
                  <a:gd name="T5" fmla="*/ 127 h 146"/>
                  <a:gd name="T6" fmla="*/ 149 w 151"/>
                  <a:gd name="T7" fmla="*/ 131 h 146"/>
                  <a:gd name="T8" fmla="*/ 90 w 151"/>
                  <a:gd name="T9" fmla="*/ 133 h 146"/>
                  <a:gd name="T10" fmla="*/ 67 w 151"/>
                  <a:gd name="T11" fmla="*/ 120 h 146"/>
                  <a:gd name="T12" fmla="*/ 27 w 151"/>
                  <a:gd name="T13" fmla="*/ 119 h 146"/>
                  <a:gd name="T14" fmla="*/ 3 w 151"/>
                  <a:gd name="T15" fmla="*/ 130 h 146"/>
                  <a:gd name="T16" fmla="*/ 0 w 151"/>
                  <a:gd name="T17" fmla="*/ 132 h 146"/>
                  <a:gd name="T18" fmla="*/ 0 w 151"/>
                  <a:gd name="T19" fmla="*/ 129 h 146"/>
                  <a:gd name="T20" fmla="*/ 0 w 151"/>
                  <a:gd name="T21" fmla="*/ 21 h 146"/>
                  <a:gd name="T22" fmla="*/ 3 w 151"/>
                  <a:gd name="T23" fmla="*/ 16 h 146"/>
                  <a:gd name="T24" fmla="*/ 59 w 151"/>
                  <a:gd name="T25" fmla="*/ 3 h 146"/>
                  <a:gd name="T26" fmla="*/ 80 w 151"/>
                  <a:gd name="T27" fmla="*/ 13 h 146"/>
                  <a:gd name="T28" fmla="*/ 87 w 151"/>
                  <a:gd name="T29" fmla="*/ 18 h 146"/>
                  <a:gd name="T30" fmla="*/ 139 w 151"/>
                  <a:gd name="T31" fmla="*/ 23 h 146"/>
                  <a:gd name="T32" fmla="*/ 145 w 151"/>
                  <a:gd name="T33" fmla="*/ 20 h 146"/>
                  <a:gd name="T34" fmla="*/ 151 w 151"/>
                  <a:gd name="T35"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46">
                    <a:moveTo>
                      <a:pt x="151" y="16"/>
                    </a:moveTo>
                    <a:cubicBezTo>
                      <a:pt x="151" y="23"/>
                      <a:pt x="151" y="29"/>
                      <a:pt x="151" y="35"/>
                    </a:cubicBezTo>
                    <a:cubicBezTo>
                      <a:pt x="151" y="66"/>
                      <a:pt x="151" y="96"/>
                      <a:pt x="151" y="127"/>
                    </a:cubicBezTo>
                    <a:cubicBezTo>
                      <a:pt x="151" y="129"/>
                      <a:pt x="151" y="130"/>
                      <a:pt x="149" y="131"/>
                    </a:cubicBezTo>
                    <a:cubicBezTo>
                      <a:pt x="131" y="144"/>
                      <a:pt x="109" y="146"/>
                      <a:pt x="90" y="133"/>
                    </a:cubicBezTo>
                    <a:cubicBezTo>
                      <a:pt x="82" y="128"/>
                      <a:pt x="75" y="123"/>
                      <a:pt x="67" y="120"/>
                    </a:cubicBezTo>
                    <a:cubicBezTo>
                      <a:pt x="54" y="114"/>
                      <a:pt x="40" y="115"/>
                      <a:pt x="27" y="119"/>
                    </a:cubicBezTo>
                    <a:cubicBezTo>
                      <a:pt x="18" y="122"/>
                      <a:pt x="11" y="125"/>
                      <a:pt x="3" y="130"/>
                    </a:cubicBezTo>
                    <a:cubicBezTo>
                      <a:pt x="2" y="130"/>
                      <a:pt x="2" y="131"/>
                      <a:pt x="0" y="132"/>
                    </a:cubicBezTo>
                    <a:cubicBezTo>
                      <a:pt x="0" y="131"/>
                      <a:pt x="0" y="130"/>
                      <a:pt x="0" y="129"/>
                    </a:cubicBezTo>
                    <a:cubicBezTo>
                      <a:pt x="0" y="93"/>
                      <a:pt x="0" y="57"/>
                      <a:pt x="0" y="21"/>
                    </a:cubicBezTo>
                    <a:cubicBezTo>
                      <a:pt x="0" y="19"/>
                      <a:pt x="1" y="17"/>
                      <a:pt x="3" y="16"/>
                    </a:cubicBezTo>
                    <a:cubicBezTo>
                      <a:pt x="20" y="5"/>
                      <a:pt x="38" y="0"/>
                      <a:pt x="59" y="3"/>
                    </a:cubicBezTo>
                    <a:cubicBezTo>
                      <a:pt x="66" y="4"/>
                      <a:pt x="73" y="8"/>
                      <a:pt x="80" y="13"/>
                    </a:cubicBezTo>
                    <a:cubicBezTo>
                      <a:pt x="82" y="15"/>
                      <a:pt x="85" y="17"/>
                      <a:pt x="87" y="18"/>
                    </a:cubicBezTo>
                    <a:cubicBezTo>
                      <a:pt x="103" y="32"/>
                      <a:pt x="121" y="32"/>
                      <a:pt x="139" y="23"/>
                    </a:cubicBezTo>
                    <a:cubicBezTo>
                      <a:pt x="141" y="23"/>
                      <a:pt x="143" y="21"/>
                      <a:pt x="145" y="20"/>
                    </a:cubicBezTo>
                    <a:cubicBezTo>
                      <a:pt x="147" y="19"/>
                      <a:pt x="149" y="18"/>
                      <a:pt x="151" y="16"/>
                    </a:cubicBezTo>
                    <a:close/>
                  </a:path>
                </a:pathLst>
              </a:custGeom>
              <a:solidFill>
                <a:schemeClr val="accent1"/>
              </a:solidFill>
              <a:ln w="9525">
                <a:solidFill>
                  <a:srgbClr val="0070C0"/>
                </a:solidFill>
                <a:round/>
                <a:headEnd/>
                <a:tailEnd/>
              </a:ln>
              <a:extLst/>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sz="1600" dirty="0"/>
              </a:p>
            </p:txBody>
          </p:sp>
          <p:sp>
            <p:nvSpPr>
              <p:cNvPr id="23" name="Freeform 1094"/>
              <p:cNvSpPr>
                <a:spLocks/>
              </p:cNvSpPr>
              <p:nvPr/>
            </p:nvSpPr>
            <p:spPr bwMode="gray">
              <a:xfrm>
                <a:off x="-532458" y="4004053"/>
                <a:ext cx="37923" cy="343536"/>
              </a:xfrm>
              <a:custGeom>
                <a:avLst/>
                <a:gdLst>
                  <a:gd name="T0" fmla="*/ 24 w 24"/>
                  <a:gd name="T1" fmla="*/ 216 h 216"/>
                  <a:gd name="T2" fmla="*/ 2 w 24"/>
                  <a:gd name="T3" fmla="*/ 216 h 216"/>
                  <a:gd name="T4" fmla="*/ 0 w 24"/>
                  <a:gd name="T5" fmla="*/ 216 h 216"/>
                  <a:gd name="T6" fmla="*/ 0 w 24"/>
                  <a:gd name="T7" fmla="*/ 0 h 216"/>
                  <a:gd name="T8" fmla="*/ 24 w 24"/>
                  <a:gd name="T9" fmla="*/ 0 h 216"/>
                  <a:gd name="T10" fmla="*/ 24 w 24"/>
                  <a:gd name="T11" fmla="*/ 216 h 216"/>
                </a:gdLst>
                <a:ahLst/>
                <a:cxnLst>
                  <a:cxn ang="0">
                    <a:pos x="T0" y="T1"/>
                  </a:cxn>
                  <a:cxn ang="0">
                    <a:pos x="T2" y="T3"/>
                  </a:cxn>
                  <a:cxn ang="0">
                    <a:pos x="T4" y="T5"/>
                  </a:cxn>
                  <a:cxn ang="0">
                    <a:pos x="T6" y="T7"/>
                  </a:cxn>
                  <a:cxn ang="0">
                    <a:pos x="T8" y="T9"/>
                  </a:cxn>
                  <a:cxn ang="0">
                    <a:pos x="T10" y="T11"/>
                  </a:cxn>
                </a:cxnLst>
                <a:rect l="0" t="0" r="r" b="b"/>
                <a:pathLst>
                  <a:path w="24" h="216">
                    <a:moveTo>
                      <a:pt x="24" y="216"/>
                    </a:moveTo>
                    <a:cubicBezTo>
                      <a:pt x="16" y="216"/>
                      <a:pt x="9" y="216"/>
                      <a:pt x="2" y="216"/>
                    </a:cubicBezTo>
                    <a:cubicBezTo>
                      <a:pt x="1" y="216"/>
                      <a:pt x="1" y="216"/>
                      <a:pt x="0" y="216"/>
                    </a:cubicBezTo>
                    <a:cubicBezTo>
                      <a:pt x="0" y="144"/>
                      <a:pt x="0" y="72"/>
                      <a:pt x="0" y="0"/>
                    </a:cubicBezTo>
                    <a:cubicBezTo>
                      <a:pt x="8" y="0"/>
                      <a:pt x="16" y="0"/>
                      <a:pt x="24" y="0"/>
                    </a:cubicBezTo>
                    <a:cubicBezTo>
                      <a:pt x="24" y="72"/>
                      <a:pt x="24" y="144"/>
                      <a:pt x="24" y="216"/>
                    </a:cubicBezTo>
                    <a:close/>
                  </a:path>
                </a:pathLst>
              </a:custGeom>
              <a:grpFill/>
              <a:ln w="9525">
                <a:solidFill>
                  <a:srgbClr val="0070C0"/>
                </a:solidFill>
                <a:round/>
                <a:headEnd/>
                <a:tailEnd/>
              </a:ln>
              <a:extLst/>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sz="1600" dirty="0"/>
              </a:p>
            </p:txBody>
          </p:sp>
          <p:sp>
            <p:nvSpPr>
              <p:cNvPr id="24" name="Freeform 1095"/>
              <p:cNvSpPr>
                <a:spLocks/>
              </p:cNvSpPr>
              <p:nvPr/>
            </p:nvSpPr>
            <p:spPr bwMode="gray">
              <a:xfrm>
                <a:off x="-637304" y="4289589"/>
                <a:ext cx="247614" cy="113768"/>
              </a:xfrm>
              <a:custGeom>
                <a:avLst/>
                <a:gdLst>
                  <a:gd name="T0" fmla="*/ 49 w 156"/>
                  <a:gd name="T1" fmla="*/ 0 h 71"/>
                  <a:gd name="T2" fmla="*/ 49 w 156"/>
                  <a:gd name="T3" fmla="*/ 18 h 71"/>
                  <a:gd name="T4" fmla="*/ 31 w 156"/>
                  <a:gd name="T5" fmla="*/ 25 h 71"/>
                  <a:gd name="T6" fmla="*/ 24 w 156"/>
                  <a:gd name="T7" fmla="*/ 30 h 71"/>
                  <a:gd name="T8" fmla="*/ 24 w 156"/>
                  <a:gd name="T9" fmla="*/ 38 h 71"/>
                  <a:gd name="T10" fmla="*/ 36 w 156"/>
                  <a:gd name="T11" fmla="*/ 45 h 71"/>
                  <a:gd name="T12" fmla="*/ 81 w 156"/>
                  <a:gd name="T13" fmla="*/ 52 h 71"/>
                  <a:gd name="T14" fmla="*/ 123 w 156"/>
                  <a:gd name="T15" fmla="*/ 44 h 71"/>
                  <a:gd name="T16" fmla="*/ 132 w 156"/>
                  <a:gd name="T17" fmla="*/ 39 h 71"/>
                  <a:gd name="T18" fmla="*/ 132 w 156"/>
                  <a:gd name="T19" fmla="*/ 29 h 71"/>
                  <a:gd name="T20" fmla="*/ 117 w 156"/>
                  <a:gd name="T21" fmla="*/ 21 h 71"/>
                  <a:gd name="T22" fmla="*/ 107 w 156"/>
                  <a:gd name="T23" fmla="*/ 19 h 71"/>
                  <a:gd name="T24" fmla="*/ 107 w 156"/>
                  <a:gd name="T25" fmla="*/ 10 h 71"/>
                  <a:gd name="T26" fmla="*/ 107 w 156"/>
                  <a:gd name="T27" fmla="*/ 0 h 71"/>
                  <a:gd name="T28" fmla="*/ 147 w 156"/>
                  <a:gd name="T29" fmla="*/ 18 h 71"/>
                  <a:gd name="T30" fmla="*/ 148 w 156"/>
                  <a:gd name="T31" fmla="*/ 19 h 71"/>
                  <a:gd name="T32" fmla="*/ 146 w 156"/>
                  <a:gd name="T33" fmla="*/ 51 h 71"/>
                  <a:gd name="T34" fmla="*/ 122 w 156"/>
                  <a:gd name="T35" fmla="*/ 64 h 71"/>
                  <a:gd name="T36" fmla="*/ 71 w 156"/>
                  <a:gd name="T37" fmla="*/ 70 h 71"/>
                  <a:gd name="T38" fmla="*/ 25 w 156"/>
                  <a:gd name="T39" fmla="*/ 60 h 71"/>
                  <a:gd name="T40" fmla="*/ 9 w 156"/>
                  <a:gd name="T41" fmla="*/ 49 h 71"/>
                  <a:gd name="T42" fmla="*/ 9 w 156"/>
                  <a:gd name="T43" fmla="*/ 18 h 71"/>
                  <a:gd name="T44" fmla="*/ 34 w 156"/>
                  <a:gd name="T45" fmla="*/ 4 h 71"/>
                  <a:gd name="T46" fmla="*/ 49 w 156"/>
                  <a:gd name="T4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6" h="71">
                    <a:moveTo>
                      <a:pt x="49" y="0"/>
                    </a:moveTo>
                    <a:cubicBezTo>
                      <a:pt x="49" y="7"/>
                      <a:pt x="49" y="13"/>
                      <a:pt x="49" y="18"/>
                    </a:cubicBezTo>
                    <a:cubicBezTo>
                      <a:pt x="43" y="20"/>
                      <a:pt x="37" y="22"/>
                      <a:pt x="31" y="25"/>
                    </a:cubicBezTo>
                    <a:cubicBezTo>
                      <a:pt x="28" y="26"/>
                      <a:pt x="26" y="28"/>
                      <a:pt x="24" y="30"/>
                    </a:cubicBezTo>
                    <a:cubicBezTo>
                      <a:pt x="21" y="32"/>
                      <a:pt x="20" y="36"/>
                      <a:pt x="24" y="38"/>
                    </a:cubicBezTo>
                    <a:cubicBezTo>
                      <a:pt x="27" y="41"/>
                      <a:pt x="32" y="43"/>
                      <a:pt x="36" y="45"/>
                    </a:cubicBezTo>
                    <a:cubicBezTo>
                      <a:pt x="51" y="50"/>
                      <a:pt x="66" y="52"/>
                      <a:pt x="81" y="52"/>
                    </a:cubicBezTo>
                    <a:cubicBezTo>
                      <a:pt x="95" y="51"/>
                      <a:pt x="109" y="50"/>
                      <a:pt x="123" y="44"/>
                    </a:cubicBezTo>
                    <a:cubicBezTo>
                      <a:pt x="126" y="43"/>
                      <a:pt x="129" y="41"/>
                      <a:pt x="132" y="39"/>
                    </a:cubicBezTo>
                    <a:cubicBezTo>
                      <a:pt x="136" y="36"/>
                      <a:pt x="136" y="32"/>
                      <a:pt x="132" y="29"/>
                    </a:cubicBezTo>
                    <a:cubicBezTo>
                      <a:pt x="128" y="25"/>
                      <a:pt x="122" y="23"/>
                      <a:pt x="117" y="21"/>
                    </a:cubicBezTo>
                    <a:cubicBezTo>
                      <a:pt x="113" y="20"/>
                      <a:pt x="110" y="20"/>
                      <a:pt x="107" y="19"/>
                    </a:cubicBezTo>
                    <a:cubicBezTo>
                      <a:pt x="107" y="16"/>
                      <a:pt x="107" y="13"/>
                      <a:pt x="107" y="10"/>
                    </a:cubicBezTo>
                    <a:cubicBezTo>
                      <a:pt x="107" y="7"/>
                      <a:pt x="107" y="4"/>
                      <a:pt x="107" y="0"/>
                    </a:cubicBezTo>
                    <a:cubicBezTo>
                      <a:pt x="122" y="3"/>
                      <a:pt x="136" y="7"/>
                      <a:pt x="147" y="18"/>
                    </a:cubicBezTo>
                    <a:cubicBezTo>
                      <a:pt x="147" y="18"/>
                      <a:pt x="148" y="19"/>
                      <a:pt x="148" y="19"/>
                    </a:cubicBezTo>
                    <a:cubicBezTo>
                      <a:pt x="156" y="29"/>
                      <a:pt x="156" y="41"/>
                      <a:pt x="146" y="51"/>
                    </a:cubicBezTo>
                    <a:cubicBezTo>
                      <a:pt x="139" y="57"/>
                      <a:pt x="131" y="61"/>
                      <a:pt x="122" y="64"/>
                    </a:cubicBezTo>
                    <a:cubicBezTo>
                      <a:pt x="105" y="69"/>
                      <a:pt x="88" y="71"/>
                      <a:pt x="71" y="70"/>
                    </a:cubicBezTo>
                    <a:cubicBezTo>
                      <a:pt x="55" y="69"/>
                      <a:pt x="40" y="67"/>
                      <a:pt x="25" y="60"/>
                    </a:cubicBezTo>
                    <a:cubicBezTo>
                      <a:pt x="19" y="58"/>
                      <a:pt x="14" y="54"/>
                      <a:pt x="9" y="49"/>
                    </a:cubicBezTo>
                    <a:cubicBezTo>
                      <a:pt x="0" y="40"/>
                      <a:pt x="0" y="27"/>
                      <a:pt x="9" y="18"/>
                    </a:cubicBezTo>
                    <a:cubicBezTo>
                      <a:pt x="16" y="11"/>
                      <a:pt x="25" y="7"/>
                      <a:pt x="34" y="4"/>
                    </a:cubicBezTo>
                    <a:cubicBezTo>
                      <a:pt x="39" y="2"/>
                      <a:pt x="44" y="1"/>
                      <a:pt x="49" y="0"/>
                    </a:cubicBezTo>
                    <a:close/>
                  </a:path>
                </a:pathLst>
              </a:custGeom>
              <a:grpFill/>
              <a:ln w="9525">
                <a:solidFill>
                  <a:srgbClr val="0070C0"/>
                </a:solidFill>
                <a:round/>
                <a:headEnd/>
                <a:tailEnd/>
              </a:ln>
              <a:extLst/>
            </p:spPr>
            <p:txBody>
              <a:bodyPr vert="horz" wrap="square" lIns="91440" tIns="45720" rIns="91440" bIns="45720" numCol="1" anchor="t" anchorCtr="0" compatLnSpc="1">
                <a:prstTxWarp prst="textNoShape">
                  <a:avLst/>
                </a:prstTxWarp>
              </a:bodyPr>
              <a:lstStyle/>
              <a:p>
                <a:pPr>
                  <a:lnSpc>
                    <a:spcPct val="90000"/>
                  </a:lnSpc>
                  <a:spcAft>
                    <a:spcPts val="1000"/>
                  </a:spcAft>
                </a:pPr>
                <a:endParaRPr lang="en-US" sz="1600" dirty="0"/>
              </a:p>
            </p:txBody>
          </p:sp>
        </p:grpSp>
        <p:grpSp>
          <p:nvGrpSpPr>
            <p:cNvPr id="18" name="Group 17"/>
            <p:cNvGrpSpPr/>
            <p:nvPr/>
          </p:nvGrpSpPr>
          <p:grpSpPr>
            <a:xfrm>
              <a:off x="7644475" y="-852791"/>
              <a:ext cx="827639" cy="813611"/>
              <a:chOff x="211712" y="2281450"/>
              <a:chExt cx="282148" cy="291629"/>
            </a:xfrm>
            <a:solidFill>
              <a:schemeClr val="accent1">
                <a:lumMod val="20000"/>
                <a:lumOff val="80000"/>
              </a:schemeClr>
            </a:solidFill>
          </p:grpSpPr>
          <p:sp>
            <p:nvSpPr>
              <p:cNvPr id="20" name="Ellipse 96"/>
              <p:cNvSpPr/>
              <p:nvPr/>
            </p:nvSpPr>
            <p:spPr bwMode="gray">
              <a:xfrm>
                <a:off x="211712" y="2281450"/>
                <a:ext cx="282148" cy="291629"/>
              </a:xfrm>
              <a:prstGeom prst="ellipse">
                <a:avLst/>
              </a:prstGeom>
              <a:grpFill/>
              <a:ln w="19050">
                <a:solidFill>
                  <a:srgbClr val="0070C0"/>
                </a:solidFill>
                <a:prstDash val="sysDot"/>
                <a:miter lim="800000"/>
                <a:headEnd/>
                <a:tailEnd/>
              </a:ln>
              <a:effectLst/>
            </p:spPr>
            <p:txBody>
              <a:bodyPr vert="horz" lIns="0" tIns="0" rIns="0" bIns="0" anchor="ctr" anchorCtr="0"/>
              <a:lstStyle/>
              <a:p>
                <a:pPr indent="-190500" algn="ctr">
                  <a:lnSpc>
                    <a:spcPct val="90000"/>
                  </a:lnSpc>
                  <a:spcAft>
                    <a:spcPts val="1000"/>
                  </a:spcAft>
                  <a:buClr>
                    <a:srgbClr val="808080"/>
                  </a:buClr>
                  <a:defRPr/>
                </a:pPr>
                <a:endParaRPr lang="en-US" sz="1600" b="1" dirty="0">
                  <a:solidFill>
                    <a:srgbClr val="FFFFFF"/>
                  </a:solidFill>
                  <a:cs typeface="Arial" charset="0"/>
                </a:endParaRPr>
              </a:p>
            </p:txBody>
          </p:sp>
          <p:sp>
            <p:nvSpPr>
              <p:cNvPr id="21" name="Freeform 16"/>
              <p:cNvSpPr>
                <a:spLocks noEditPoints="1"/>
              </p:cNvSpPr>
              <p:nvPr/>
            </p:nvSpPr>
            <p:spPr bwMode="gray">
              <a:xfrm>
                <a:off x="254244" y="2339508"/>
                <a:ext cx="192325" cy="148512"/>
              </a:xfrm>
              <a:custGeom>
                <a:avLst/>
                <a:gdLst>
                  <a:gd name="T0" fmla="*/ 173 w 424"/>
                  <a:gd name="T1" fmla="*/ 219 h 288"/>
                  <a:gd name="T2" fmla="*/ 188 w 424"/>
                  <a:gd name="T3" fmla="*/ 277 h 288"/>
                  <a:gd name="T4" fmla="*/ 246 w 424"/>
                  <a:gd name="T5" fmla="*/ 261 h 288"/>
                  <a:gd name="T6" fmla="*/ 345 w 424"/>
                  <a:gd name="T7" fmla="*/ 5 h 288"/>
                  <a:gd name="T8" fmla="*/ 173 w 424"/>
                  <a:gd name="T9" fmla="*/ 219 h 288"/>
                  <a:gd name="T10" fmla="*/ 212 w 424"/>
                  <a:gd name="T11" fmla="*/ 58 h 288"/>
                  <a:gd name="T12" fmla="*/ 240 w 424"/>
                  <a:gd name="T13" fmla="*/ 60 h 288"/>
                  <a:gd name="T14" fmla="*/ 269 w 424"/>
                  <a:gd name="T15" fmla="*/ 23 h 288"/>
                  <a:gd name="T16" fmla="*/ 212 w 424"/>
                  <a:gd name="T17" fmla="*/ 15 h 288"/>
                  <a:gd name="T18" fmla="*/ 0 w 424"/>
                  <a:gd name="T19" fmla="*/ 244 h 288"/>
                  <a:gd name="T20" fmla="*/ 1 w 424"/>
                  <a:gd name="T21" fmla="*/ 267 h 288"/>
                  <a:gd name="T22" fmla="*/ 24 w 424"/>
                  <a:gd name="T23" fmla="*/ 286 h 288"/>
                  <a:gd name="T24" fmla="*/ 44 w 424"/>
                  <a:gd name="T25" fmla="*/ 263 h 288"/>
                  <a:gd name="T26" fmla="*/ 43 w 424"/>
                  <a:gd name="T27" fmla="*/ 244 h 288"/>
                  <a:gd name="T28" fmla="*/ 212 w 424"/>
                  <a:gd name="T29" fmla="*/ 58 h 288"/>
                  <a:gd name="T30" fmla="*/ 365 w 424"/>
                  <a:gd name="T31" fmla="*/ 84 h 288"/>
                  <a:gd name="T32" fmla="*/ 348 w 424"/>
                  <a:gd name="T33" fmla="*/ 130 h 288"/>
                  <a:gd name="T34" fmla="*/ 382 w 424"/>
                  <a:gd name="T35" fmla="*/ 244 h 288"/>
                  <a:gd name="T36" fmla="*/ 381 w 424"/>
                  <a:gd name="T37" fmla="*/ 264 h 288"/>
                  <a:gd name="T38" fmla="*/ 400 w 424"/>
                  <a:gd name="T39" fmla="*/ 287 h 288"/>
                  <a:gd name="T40" fmla="*/ 402 w 424"/>
                  <a:gd name="T41" fmla="*/ 287 h 288"/>
                  <a:gd name="T42" fmla="*/ 423 w 424"/>
                  <a:gd name="T43" fmla="*/ 267 h 288"/>
                  <a:gd name="T44" fmla="*/ 424 w 424"/>
                  <a:gd name="T45" fmla="*/ 244 h 288"/>
                  <a:gd name="T46" fmla="*/ 365 w 424"/>
                  <a:gd name="T47" fmla="*/ 8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4" h="288">
                    <a:moveTo>
                      <a:pt x="173" y="219"/>
                    </a:moveTo>
                    <a:cubicBezTo>
                      <a:pt x="158" y="244"/>
                      <a:pt x="168" y="265"/>
                      <a:pt x="188" y="277"/>
                    </a:cubicBezTo>
                    <a:cubicBezTo>
                      <a:pt x="209" y="288"/>
                      <a:pt x="232" y="287"/>
                      <a:pt x="246" y="261"/>
                    </a:cubicBezTo>
                    <a:cubicBezTo>
                      <a:pt x="261" y="236"/>
                      <a:pt x="353" y="10"/>
                      <a:pt x="345" y="5"/>
                    </a:cubicBezTo>
                    <a:cubicBezTo>
                      <a:pt x="337" y="0"/>
                      <a:pt x="187" y="194"/>
                      <a:pt x="173" y="219"/>
                    </a:cubicBezTo>
                    <a:close/>
                    <a:moveTo>
                      <a:pt x="212" y="58"/>
                    </a:moveTo>
                    <a:cubicBezTo>
                      <a:pt x="222" y="58"/>
                      <a:pt x="231" y="59"/>
                      <a:pt x="240" y="60"/>
                    </a:cubicBezTo>
                    <a:cubicBezTo>
                      <a:pt x="249" y="48"/>
                      <a:pt x="259" y="36"/>
                      <a:pt x="269" y="23"/>
                    </a:cubicBezTo>
                    <a:cubicBezTo>
                      <a:pt x="251" y="18"/>
                      <a:pt x="232" y="15"/>
                      <a:pt x="212" y="15"/>
                    </a:cubicBezTo>
                    <a:cubicBezTo>
                      <a:pt x="94" y="15"/>
                      <a:pt x="0" y="116"/>
                      <a:pt x="0" y="244"/>
                    </a:cubicBezTo>
                    <a:cubicBezTo>
                      <a:pt x="0" y="251"/>
                      <a:pt x="1" y="259"/>
                      <a:pt x="1" y="267"/>
                    </a:cubicBezTo>
                    <a:cubicBezTo>
                      <a:pt x="3" y="279"/>
                      <a:pt x="13" y="287"/>
                      <a:pt x="24" y="286"/>
                    </a:cubicBezTo>
                    <a:cubicBezTo>
                      <a:pt x="36" y="285"/>
                      <a:pt x="45" y="275"/>
                      <a:pt x="44" y="263"/>
                    </a:cubicBezTo>
                    <a:cubicBezTo>
                      <a:pt x="43" y="257"/>
                      <a:pt x="43" y="250"/>
                      <a:pt x="43" y="244"/>
                    </a:cubicBezTo>
                    <a:cubicBezTo>
                      <a:pt x="43" y="139"/>
                      <a:pt x="117" y="58"/>
                      <a:pt x="212" y="58"/>
                    </a:cubicBezTo>
                    <a:close/>
                    <a:moveTo>
                      <a:pt x="365" y="84"/>
                    </a:moveTo>
                    <a:cubicBezTo>
                      <a:pt x="360" y="100"/>
                      <a:pt x="353" y="116"/>
                      <a:pt x="348" y="130"/>
                    </a:cubicBezTo>
                    <a:cubicBezTo>
                      <a:pt x="369" y="162"/>
                      <a:pt x="382" y="201"/>
                      <a:pt x="382" y="244"/>
                    </a:cubicBezTo>
                    <a:cubicBezTo>
                      <a:pt x="382" y="250"/>
                      <a:pt x="382" y="257"/>
                      <a:pt x="381" y="264"/>
                    </a:cubicBezTo>
                    <a:cubicBezTo>
                      <a:pt x="380" y="275"/>
                      <a:pt x="389" y="286"/>
                      <a:pt x="400" y="287"/>
                    </a:cubicBezTo>
                    <a:cubicBezTo>
                      <a:pt x="401" y="287"/>
                      <a:pt x="402" y="287"/>
                      <a:pt x="402" y="287"/>
                    </a:cubicBezTo>
                    <a:cubicBezTo>
                      <a:pt x="413" y="287"/>
                      <a:pt x="422" y="278"/>
                      <a:pt x="423" y="267"/>
                    </a:cubicBezTo>
                    <a:cubicBezTo>
                      <a:pt x="424" y="260"/>
                      <a:pt x="424" y="252"/>
                      <a:pt x="424" y="244"/>
                    </a:cubicBezTo>
                    <a:cubicBezTo>
                      <a:pt x="424" y="181"/>
                      <a:pt x="402" y="125"/>
                      <a:pt x="365" y="84"/>
                    </a:cubicBezTo>
                    <a:close/>
                  </a:path>
                </a:pathLst>
              </a:custGeom>
              <a:solidFill>
                <a:schemeClr val="accent1"/>
              </a:solidFill>
              <a:ln>
                <a:solidFill>
                  <a:srgbClr val="0070C0"/>
                </a:solidFill>
              </a:ln>
              <a:extLst/>
            </p:spPr>
            <p:txBody>
              <a:bodyPr vert="horz" wrap="square" lIns="91440" tIns="45720" rIns="91440" bIns="45720" numCol="1" anchor="t" anchorCtr="0" compatLnSpc="1">
                <a:prstTxWarp prst="textNoShape">
                  <a:avLst/>
                </a:prstTxWarp>
              </a:bodyPr>
              <a:lstStyle/>
              <a:p>
                <a:endParaRPr lang="en-US" dirty="0"/>
              </a:p>
            </p:txBody>
          </p:sp>
        </p:grpSp>
      </p:grpSp>
      <p:pic>
        <p:nvPicPr>
          <p:cNvPr id="25" name="Picture 20" descr="Image result for stretch icon"/>
          <p:cNvPicPr>
            <a:picLocks noChangeAspect="1" noChangeArrowheads="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10280" y="2543126"/>
            <a:ext cx="789554" cy="78955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6060953" y="3599309"/>
            <a:ext cx="790575" cy="800100"/>
          </a:xfrm>
          <a:prstGeom prst="rect">
            <a:avLst/>
          </a:prstGeom>
        </p:spPr>
      </p:pic>
      <p:pic>
        <p:nvPicPr>
          <p:cNvPr id="27" name="Picture 18" descr="Image result for reward icon"/>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3044" y="4399409"/>
            <a:ext cx="1107713" cy="11077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Image result for trendline icon"/>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28039" y="4717568"/>
            <a:ext cx="789554" cy="789554"/>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2939109" y="1643512"/>
            <a:ext cx="546706" cy="541499"/>
            <a:chOff x="5791200" y="822865"/>
            <a:chExt cx="993627" cy="984164"/>
          </a:xfrm>
          <a:solidFill>
            <a:schemeClr val="bg2">
              <a:lumMod val="95000"/>
            </a:schemeClr>
          </a:solidFill>
        </p:grpSpPr>
        <p:sp>
          <p:nvSpPr>
            <p:cNvPr id="30" name="Rectangle 29"/>
            <p:cNvSpPr/>
            <p:nvPr/>
          </p:nvSpPr>
          <p:spPr>
            <a:xfrm>
              <a:off x="5791200" y="822865"/>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6122409" y="822865"/>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6453618" y="822865"/>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5791200" y="1154074"/>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6122409" y="1154074"/>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6453618" y="1154074"/>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5791200" y="1475820"/>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6122409" y="1475820"/>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6453618" y="1475820"/>
              <a:ext cx="331209" cy="331209"/>
            </a:xfrm>
            <a:prstGeom prst="rect">
              <a:avLst/>
            </a:prstGeom>
            <a:grp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grpSp>
      <p:pic>
        <p:nvPicPr>
          <p:cNvPr id="39" name="Picture 38"/>
          <p:cNvPicPr>
            <a:picLocks noChangeAspect="1"/>
          </p:cNvPicPr>
          <p:nvPr/>
        </p:nvPicPr>
        <p:blipFill rotWithShape="1">
          <a:blip r:embed="rId12">
            <a:duotone>
              <a:schemeClr val="accent6">
                <a:shade val="45000"/>
                <a:satMod val="135000"/>
              </a:schemeClr>
              <a:prstClr val="white"/>
            </a:duotone>
            <a:extLst>
              <a:ext uri="{BEBA8EAE-BF5A-486C-A8C5-ECC9F3942E4B}">
                <a14:imgProps xmlns:a14="http://schemas.microsoft.com/office/drawing/2010/main">
                  <a14:imgLayer r:embed="rId13">
                    <a14:imgEffect>
                      <a14:saturation sat="300000"/>
                    </a14:imgEffect>
                  </a14:imgLayer>
                </a14:imgProps>
              </a:ext>
            </a:extLst>
          </a:blip>
          <a:srcRect l="4177" r="3023"/>
          <a:stretch/>
        </p:blipFill>
        <p:spPr>
          <a:xfrm>
            <a:off x="2734210" y="4277241"/>
            <a:ext cx="800101" cy="811469"/>
          </a:xfrm>
          <a:prstGeom prst="rect">
            <a:avLst/>
          </a:prstGeom>
        </p:spPr>
      </p:pic>
      <p:pic>
        <p:nvPicPr>
          <p:cNvPr id="40" name="Picture 16" descr="Image result for travel icon"/>
          <p:cNvPicPr>
            <a:picLocks noChangeAspect="1" noChangeArrowheads="1"/>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3929" y="2282398"/>
            <a:ext cx="1173276" cy="11732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Related image"/>
          <p:cNvPicPr>
            <a:picLocks noChangeAspect="1" noChangeArrowheads="1"/>
          </p:cNvPicPr>
          <p:nvPr/>
        </p:nvPicPr>
        <p:blipFill rotWithShape="1">
          <a:blip r:embed="rId15">
            <a:duotone>
              <a:schemeClr val="accent6">
                <a:shade val="45000"/>
                <a:satMod val="135000"/>
              </a:schemeClr>
              <a:prstClr val="white"/>
            </a:duotone>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b="27908"/>
          <a:stretch/>
        </p:blipFill>
        <p:spPr bwMode="auto">
          <a:xfrm>
            <a:off x="2047254" y="3479890"/>
            <a:ext cx="778074" cy="71131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405007" y="762000"/>
            <a:ext cx="2286000"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Talent Pools</a:t>
            </a:r>
          </a:p>
        </p:txBody>
      </p:sp>
      <p:sp>
        <p:nvSpPr>
          <p:cNvPr id="43" name="TextBox 42"/>
          <p:cNvSpPr txBox="1"/>
          <p:nvPr/>
        </p:nvSpPr>
        <p:spPr>
          <a:xfrm>
            <a:off x="6510280" y="1725847"/>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Performance Framework</a:t>
            </a:r>
          </a:p>
        </p:txBody>
      </p:sp>
      <p:sp>
        <p:nvSpPr>
          <p:cNvPr id="44" name="TextBox 43"/>
          <p:cNvSpPr txBox="1"/>
          <p:nvPr/>
        </p:nvSpPr>
        <p:spPr>
          <a:xfrm>
            <a:off x="6578606" y="2706567"/>
            <a:ext cx="2566807" cy="584775"/>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Development</a:t>
            </a:r>
          </a:p>
          <a:p>
            <a:pPr algn="ctr"/>
            <a:r>
              <a:rPr lang="en-US" sz="1600" dirty="0">
                <a:solidFill>
                  <a:schemeClr val="bg2">
                    <a:lumMod val="50000"/>
                  </a:schemeClr>
                </a:solidFill>
                <a:latin typeface="Arial Narrow" panose="020B0606020202030204" pitchFamily="34" charset="0"/>
              </a:rPr>
              <a:t>Planning</a:t>
            </a:r>
          </a:p>
        </p:txBody>
      </p:sp>
      <p:sp>
        <p:nvSpPr>
          <p:cNvPr id="45" name="TextBox 44"/>
          <p:cNvSpPr txBox="1"/>
          <p:nvPr/>
        </p:nvSpPr>
        <p:spPr>
          <a:xfrm>
            <a:off x="6534857" y="3839470"/>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Rotational Programs</a:t>
            </a:r>
          </a:p>
        </p:txBody>
      </p:sp>
      <p:sp>
        <p:nvSpPr>
          <p:cNvPr id="46" name="TextBox 45"/>
          <p:cNvSpPr txBox="1"/>
          <p:nvPr/>
        </p:nvSpPr>
        <p:spPr>
          <a:xfrm>
            <a:off x="5640207" y="4818469"/>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Promotions &amp; Movement</a:t>
            </a:r>
          </a:p>
        </p:txBody>
      </p:sp>
      <p:sp>
        <p:nvSpPr>
          <p:cNvPr id="47" name="TextBox 46"/>
          <p:cNvSpPr txBox="1"/>
          <p:nvPr/>
        </p:nvSpPr>
        <p:spPr>
          <a:xfrm>
            <a:off x="3239412" y="5550256"/>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Performance Trending</a:t>
            </a:r>
          </a:p>
        </p:txBody>
      </p:sp>
      <p:sp>
        <p:nvSpPr>
          <p:cNvPr id="48" name="TextBox 47"/>
          <p:cNvSpPr txBox="1"/>
          <p:nvPr/>
        </p:nvSpPr>
        <p:spPr>
          <a:xfrm>
            <a:off x="441589" y="4757711"/>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Build vs Buy</a:t>
            </a:r>
          </a:p>
        </p:txBody>
      </p:sp>
      <p:sp>
        <p:nvSpPr>
          <p:cNvPr id="49" name="TextBox 48"/>
          <p:cNvSpPr txBox="1"/>
          <p:nvPr/>
        </p:nvSpPr>
        <p:spPr>
          <a:xfrm>
            <a:off x="80502" y="3697180"/>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Diversity</a:t>
            </a:r>
          </a:p>
        </p:txBody>
      </p:sp>
      <p:sp>
        <p:nvSpPr>
          <p:cNvPr id="50" name="TextBox 49"/>
          <p:cNvSpPr txBox="1"/>
          <p:nvPr/>
        </p:nvSpPr>
        <p:spPr>
          <a:xfrm>
            <a:off x="-152400" y="2636649"/>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Global Mobility</a:t>
            </a:r>
          </a:p>
        </p:txBody>
      </p:sp>
      <p:sp>
        <p:nvSpPr>
          <p:cNvPr id="51" name="TextBox 50"/>
          <p:cNvSpPr txBox="1"/>
          <p:nvPr/>
        </p:nvSpPr>
        <p:spPr>
          <a:xfrm>
            <a:off x="433207" y="1671172"/>
            <a:ext cx="2566807" cy="338554"/>
          </a:xfrm>
          <a:prstGeom prst="rect">
            <a:avLst/>
          </a:prstGeom>
          <a:noFill/>
        </p:spPr>
        <p:txBody>
          <a:bodyPr wrap="square" rtlCol="0">
            <a:spAutoFit/>
          </a:bodyPr>
          <a:lstStyle/>
          <a:p>
            <a:pPr algn="ctr"/>
            <a:r>
              <a:rPr lang="en-US" sz="1600" dirty="0">
                <a:solidFill>
                  <a:schemeClr val="bg2">
                    <a:lumMod val="50000"/>
                  </a:schemeClr>
                </a:solidFill>
                <a:latin typeface="Arial Narrow" panose="020B0606020202030204" pitchFamily="34" charset="0"/>
              </a:rPr>
              <a:t>Talent Reviews</a:t>
            </a:r>
          </a:p>
        </p:txBody>
      </p:sp>
    </p:spTree>
    <p:extLst>
      <p:ext uri="{BB962C8B-B14F-4D97-AF65-F5344CB8AC3E}">
        <p14:creationId xmlns:p14="http://schemas.microsoft.com/office/powerpoint/2010/main" val="311184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6434173" y="7455647"/>
            <a:ext cx="685979" cy="914400"/>
          </a:xfrm>
          <a:prstGeom prst="rect">
            <a:avLst/>
          </a:prstGeom>
          <a:noFill/>
        </p:spPr>
        <p:txBody>
          <a:bodyPr wrap="none" lIns="0" tIns="0" rIns="0" bIns="0" rtlCol="0">
            <a:noAutofit/>
          </a:bodyPr>
          <a:lstStyle/>
          <a:p>
            <a:pPr>
              <a:lnSpc>
                <a:spcPct val="90000"/>
              </a:lnSpc>
            </a:pPr>
            <a:endParaRPr lang="en-US" dirty="0">
              <a:solidFill>
                <a:srgbClr val="333333"/>
              </a:solidFill>
            </a:endParaRPr>
          </a:p>
        </p:txBody>
      </p:sp>
      <p:sp>
        <p:nvSpPr>
          <p:cNvPr id="101" name="TextBox 100"/>
          <p:cNvSpPr txBox="1"/>
          <p:nvPr/>
        </p:nvSpPr>
        <p:spPr>
          <a:xfrm>
            <a:off x="491359" y="1898001"/>
            <a:ext cx="1127616" cy="263098"/>
          </a:xfrm>
          <a:prstGeom prst="rect">
            <a:avLst/>
          </a:prstGeom>
          <a:noFill/>
        </p:spPr>
        <p:txBody>
          <a:bodyPr wrap="square" lIns="0" tIns="0" rIns="0" bIns="0" rtlCol="0" anchor="ctr">
            <a:noAutofit/>
          </a:bodyPr>
          <a:lstStyle/>
          <a:p>
            <a:pPr algn="r">
              <a:lnSpc>
                <a:spcPct val="90000"/>
              </a:lnSpc>
            </a:pPr>
            <a:r>
              <a:rPr lang="en-US" sz="1200" dirty="0">
                <a:solidFill>
                  <a:schemeClr val="tx2">
                    <a:lumMod val="60000"/>
                    <a:lumOff val="40000"/>
                  </a:schemeClr>
                </a:solidFill>
                <a:latin typeface="Arial" panose="020B0604020202020204" pitchFamily="34" charset="0"/>
                <a:cs typeface="Arial" panose="020B0604020202020204" pitchFamily="34" charset="0"/>
              </a:rPr>
              <a:t>GOAL</a:t>
            </a:r>
          </a:p>
        </p:txBody>
      </p:sp>
      <p:sp>
        <p:nvSpPr>
          <p:cNvPr id="53" name="Content Placeholder 2"/>
          <p:cNvSpPr txBox="1">
            <a:spLocks/>
          </p:cNvSpPr>
          <p:nvPr/>
        </p:nvSpPr>
        <p:spPr>
          <a:xfrm>
            <a:off x="1680560" y="2483610"/>
            <a:ext cx="1700784" cy="591311"/>
          </a:xfrm>
          <a:prstGeom prst="rect">
            <a:avLst/>
          </a:prstGeom>
          <a:ln>
            <a:noFill/>
          </a:ln>
        </p:spPr>
        <p:txBody>
          <a:bodyPr>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Fill top or key position</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Activate succession or career plan</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Build employee enterprise leadership capability</a:t>
            </a:r>
          </a:p>
        </p:txBody>
      </p:sp>
      <p:sp>
        <p:nvSpPr>
          <p:cNvPr id="58" name="Content Placeholder 2"/>
          <p:cNvSpPr txBox="1">
            <a:spLocks/>
          </p:cNvSpPr>
          <p:nvPr/>
        </p:nvSpPr>
        <p:spPr>
          <a:xfrm>
            <a:off x="3509360" y="2483610"/>
            <a:ext cx="1700784" cy="515111"/>
          </a:xfrm>
          <a:prstGeom prst="rect">
            <a:avLst/>
          </a:prstGeom>
          <a:ln>
            <a:noFill/>
          </a:ln>
        </p:spPr>
        <p:txBody>
          <a:bodyPr>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Provide critical career development experience</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Accelerate development of critical talent</a:t>
            </a:r>
          </a:p>
        </p:txBody>
      </p:sp>
      <p:sp>
        <p:nvSpPr>
          <p:cNvPr id="63" name="Content Placeholder 2"/>
          <p:cNvSpPr txBox="1">
            <a:spLocks/>
          </p:cNvSpPr>
          <p:nvPr/>
        </p:nvSpPr>
        <p:spPr>
          <a:xfrm>
            <a:off x="5414360" y="2483610"/>
            <a:ext cx="1700784" cy="1503144"/>
          </a:xfrm>
          <a:prstGeom prst="rect">
            <a:avLst/>
          </a:prstGeom>
          <a:ln>
            <a:noFill/>
          </a:ln>
        </p:spPr>
        <p:txBody>
          <a:bodyPr>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Provide expertise to address a local gap </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Acquire top talent or key capability</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Fill mission critical role</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Protect intellectual property </a:t>
            </a:r>
          </a:p>
        </p:txBody>
      </p:sp>
      <p:sp>
        <p:nvSpPr>
          <p:cNvPr id="68" name="Content Placeholder 2"/>
          <p:cNvSpPr txBox="1">
            <a:spLocks/>
          </p:cNvSpPr>
          <p:nvPr/>
        </p:nvSpPr>
        <p:spPr>
          <a:xfrm>
            <a:off x="7290816" y="2483610"/>
            <a:ext cx="1700784" cy="391727"/>
          </a:xfrm>
          <a:prstGeom prst="rect">
            <a:avLst/>
          </a:prstGeom>
          <a:ln>
            <a:noFill/>
          </a:ln>
        </p:spPr>
        <p:txBody>
          <a:bodyPr>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Develop / train successor in local country</a:t>
            </a:r>
          </a:p>
          <a:p>
            <a:pPr marL="171450" lvl="1" indent="-171450" defTabSz="914361">
              <a:lnSpc>
                <a:spcPct val="90000"/>
              </a:lnSpc>
              <a:spcBef>
                <a:spcPts val="0"/>
              </a:spcBef>
              <a:spcAft>
                <a:spcPts val="600"/>
              </a:spcAft>
              <a:buSzPct val="100000"/>
              <a:buFont typeface="Wingdings" panose="05000000000000000000" pitchFamily="2" charset="2"/>
              <a:buChar char="§"/>
              <a:defRPr/>
            </a:pPr>
            <a:r>
              <a:rPr lang="en-US" sz="1200" dirty="0">
                <a:solidFill>
                  <a:schemeClr val="tx1">
                    <a:lumMod val="75000"/>
                    <a:lumOff val="25000"/>
                  </a:schemeClr>
                </a:solidFill>
                <a:latin typeface="Arial" panose="020B0604020202020204" pitchFamily="34" charset="0"/>
                <a:cs typeface="Arial" panose="020B0604020202020204" pitchFamily="34" charset="0"/>
              </a:rPr>
              <a:t>Develop local expertise or capability</a:t>
            </a:r>
          </a:p>
        </p:txBody>
      </p:sp>
      <p:sp>
        <p:nvSpPr>
          <p:cNvPr id="72" name="Title 1"/>
          <p:cNvSpPr>
            <a:spLocks noGrp="1"/>
          </p:cNvSpPr>
          <p:nvPr>
            <p:ph type="title"/>
          </p:nvPr>
        </p:nvSpPr>
        <p:spPr>
          <a:xfrm>
            <a:off x="457200" y="457200"/>
            <a:ext cx="8916515" cy="514351"/>
          </a:xfrm>
        </p:spPr>
        <p:txBody>
          <a:bodyPr vert="horz" lIns="91440" tIns="45720" rIns="91440" bIns="45720" rtlCol="0" anchor="t">
            <a:noAutofit/>
          </a:bodyPr>
          <a:lstStyle/>
          <a:p>
            <a:pPr fontAlgn="base">
              <a:spcAft>
                <a:spcPct val="0"/>
              </a:spcAft>
            </a:pPr>
            <a:r>
              <a:rPr lang="en-US" sz="3600" dirty="0">
                <a:solidFill>
                  <a:srgbClr val="23A0C7"/>
                </a:solidFill>
              </a:rPr>
              <a:t>Nike: Talent mobility strategy</a:t>
            </a:r>
          </a:p>
        </p:txBody>
      </p:sp>
      <p:cxnSp>
        <p:nvCxnSpPr>
          <p:cNvPr id="46" name="Straight Connector 45"/>
          <p:cNvCxnSpPr>
            <a:cxnSpLocks/>
          </p:cNvCxnSpPr>
          <p:nvPr/>
        </p:nvCxnSpPr>
        <p:spPr>
          <a:xfrm flipH="1">
            <a:off x="6400800" y="1753854"/>
            <a:ext cx="152400" cy="572484"/>
          </a:xfrm>
          <a:prstGeom prst="line">
            <a:avLst/>
          </a:prstGeom>
          <a:solidFill>
            <a:schemeClr val="tx1">
              <a:lumMod val="75000"/>
              <a:lumOff val="25000"/>
              <a:alpha val="70000"/>
            </a:schemeClr>
          </a:solidFill>
        </p:spPr>
      </p:cxnSp>
      <p:cxnSp>
        <p:nvCxnSpPr>
          <p:cNvPr id="48" name="Straight Connector 47"/>
          <p:cNvCxnSpPr>
            <a:cxnSpLocks/>
          </p:cNvCxnSpPr>
          <p:nvPr/>
        </p:nvCxnSpPr>
        <p:spPr>
          <a:xfrm flipH="1">
            <a:off x="8153400" y="1809359"/>
            <a:ext cx="152400" cy="572484"/>
          </a:xfrm>
          <a:prstGeom prst="line">
            <a:avLst/>
          </a:prstGeom>
          <a:solidFill>
            <a:schemeClr val="tx1">
              <a:lumMod val="75000"/>
              <a:lumOff val="25000"/>
              <a:alpha val="70000"/>
            </a:schemeClr>
          </a:solidFill>
        </p:spPr>
      </p:cxnSp>
      <p:sp>
        <p:nvSpPr>
          <p:cNvPr id="60" name="TextBox 59"/>
          <p:cNvSpPr txBox="1"/>
          <p:nvPr/>
        </p:nvSpPr>
        <p:spPr>
          <a:xfrm>
            <a:off x="5494020" y="1773031"/>
            <a:ext cx="1744980" cy="584775"/>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sz="1600" dirty="0"/>
              <a:t>Capability deployment</a:t>
            </a:r>
          </a:p>
        </p:txBody>
      </p:sp>
      <p:sp>
        <p:nvSpPr>
          <p:cNvPr id="65" name="TextBox 64"/>
          <p:cNvSpPr txBox="1"/>
          <p:nvPr/>
        </p:nvSpPr>
        <p:spPr>
          <a:xfrm>
            <a:off x="7333594" y="1773031"/>
            <a:ext cx="1734206" cy="584775"/>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sz="1600" dirty="0"/>
              <a:t>Knowledge transfer</a:t>
            </a:r>
          </a:p>
        </p:txBody>
      </p:sp>
      <p:sp>
        <p:nvSpPr>
          <p:cNvPr id="67" name="TextBox 66"/>
          <p:cNvSpPr txBox="1"/>
          <p:nvPr/>
        </p:nvSpPr>
        <p:spPr>
          <a:xfrm>
            <a:off x="5498648" y="1347956"/>
            <a:ext cx="3569152" cy="336909"/>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sz="1600">
                <a:solidFill>
                  <a:schemeClr val="bg1"/>
                </a:solidFill>
              </a:defRPr>
            </a:lvl1pPr>
          </a:lstStyle>
          <a:p>
            <a:r>
              <a:rPr lang="en-US" dirty="0"/>
              <a:t>Talent deployment</a:t>
            </a:r>
          </a:p>
        </p:txBody>
      </p:sp>
      <p:sp>
        <p:nvSpPr>
          <p:cNvPr id="45" name="TextBox 44"/>
          <p:cNvSpPr txBox="1"/>
          <p:nvPr/>
        </p:nvSpPr>
        <p:spPr>
          <a:xfrm>
            <a:off x="122245" y="1235426"/>
            <a:ext cx="1554155" cy="533400"/>
          </a:xfrm>
          <a:prstGeom prst="rect">
            <a:avLst/>
          </a:prstGeom>
          <a:noFill/>
        </p:spPr>
        <p:txBody>
          <a:bodyPr wrap="square" lIns="0" tIns="0" rIns="0" bIns="0" rtlCol="0" anchor="ctr">
            <a:noAutofit/>
          </a:bodyPr>
          <a:lstStyle/>
          <a:p>
            <a:pPr algn="r">
              <a:lnSpc>
                <a:spcPct val="90000"/>
              </a:lnSpc>
            </a:pPr>
            <a:r>
              <a:rPr lang="en-US" sz="1200" dirty="0">
                <a:solidFill>
                  <a:schemeClr val="tx2">
                    <a:lumMod val="60000"/>
                    <a:lumOff val="40000"/>
                  </a:schemeClr>
                </a:solidFill>
                <a:latin typeface="Arial" panose="020B0604020202020204" pitchFamily="34" charset="0"/>
                <a:cs typeface="Arial" panose="020B0604020202020204" pitchFamily="34" charset="0"/>
              </a:rPr>
              <a:t>BUSINESS DRIVERS </a:t>
            </a:r>
          </a:p>
        </p:txBody>
      </p:sp>
      <p:cxnSp>
        <p:nvCxnSpPr>
          <p:cNvPr id="51" name="Straight Connector 50"/>
          <p:cNvCxnSpPr>
            <a:cxnSpLocks/>
          </p:cNvCxnSpPr>
          <p:nvPr/>
        </p:nvCxnSpPr>
        <p:spPr>
          <a:xfrm flipH="1">
            <a:off x="2743200" y="1743308"/>
            <a:ext cx="152400" cy="572484"/>
          </a:xfrm>
          <a:prstGeom prst="line">
            <a:avLst/>
          </a:prstGeom>
          <a:solidFill>
            <a:schemeClr val="tx1">
              <a:lumMod val="75000"/>
              <a:lumOff val="25000"/>
              <a:alpha val="70000"/>
            </a:schemeClr>
          </a:solidFill>
        </p:spPr>
      </p:cxnSp>
      <p:cxnSp>
        <p:nvCxnSpPr>
          <p:cNvPr id="52" name="Straight Connector 51"/>
          <p:cNvCxnSpPr>
            <a:cxnSpLocks/>
          </p:cNvCxnSpPr>
          <p:nvPr/>
        </p:nvCxnSpPr>
        <p:spPr>
          <a:xfrm flipH="1">
            <a:off x="4495800" y="1798813"/>
            <a:ext cx="152400" cy="572484"/>
          </a:xfrm>
          <a:prstGeom prst="line">
            <a:avLst/>
          </a:prstGeom>
          <a:solidFill>
            <a:schemeClr val="tx1">
              <a:lumMod val="75000"/>
              <a:lumOff val="25000"/>
              <a:alpha val="70000"/>
            </a:schemeClr>
          </a:solidFill>
        </p:spPr>
      </p:cxnSp>
      <p:sp>
        <p:nvSpPr>
          <p:cNvPr id="69" name="TextBox 68"/>
          <p:cNvSpPr txBox="1"/>
          <p:nvPr/>
        </p:nvSpPr>
        <p:spPr>
          <a:xfrm>
            <a:off x="1775670" y="1768810"/>
            <a:ext cx="1705145" cy="602488"/>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sz="1600" dirty="0"/>
              <a:t>Build enterprise leader</a:t>
            </a:r>
          </a:p>
        </p:txBody>
      </p:sp>
      <p:sp>
        <p:nvSpPr>
          <p:cNvPr id="62" name="TextBox 61"/>
          <p:cNvSpPr txBox="1"/>
          <p:nvPr/>
        </p:nvSpPr>
        <p:spPr>
          <a:xfrm>
            <a:off x="3588657" y="1774171"/>
            <a:ext cx="1824486" cy="597126"/>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sz="1600" dirty="0"/>
              <a:t>Top talent - </a:t>
            </a:r>
          </a:p>
          <a:p>
            <a:r>
              <a:rPr lang="en-US" sz="1600" dirty="0"/>
              <a:t>Next gen talent </a:t>
            </a:r>
          </a:p>
        </p:txBody>
      </p:sp>
      <p:sp>
        <p:nvSpPr>
          <p:cNvPr id="59" name="TextBox 58"/>
          <p:cNvSpPr txBox="1"/>
          <p:nvPr/>
        </p:nvSpPr>
        <p:spPr>
          <a:xfrm>
            <a:off x="1787383" y="1346311"/>
            <a:ext cx="3622817" cy="338554"/>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sz="1600" dirty="0"/>
              <a:t>Talent development</a:t>
            </a:r>
          </a:p>
        </p:txBody>
      </p:sp>
      <p:sp>
        <p:nvSpPr>
          <p:cNvPr id="43" name="Content Placeholder 2"/>
          <p:cNvSpPr txBox="1">
            <a:spLocks/>
          </p:cNvSpPr>
          <p:nvPr/>
        </p:nvSpPr>
        <p:spPr>
          <a:xfrm>
            <a:off x="2095718" y="4453469"/>
            <a:ext cx="1031435" cy="423331"/>
          </a:xfrm>
          <a:prstGeom prst="rect">
            <a:avLst/>
          </a:prstGeom>
          <a:ln>
            <a:noFill/>
          </a:ln>
        </p:spPr>
        <p:txBody>
          <a:bodyPr>
            <a:noAutofit/>
          </a:bodyPr>
          <a:lstStyle>
            <a:defPPr>
              <a:defRPr lang="en-US"/>
            </a:defPPr>
            <a:lvl1pPr marL="342851" indent="-342851" defTabSz="457135" eaLnBrk="1" latinLnBrk="0" hangingPunct="1">
              <a:spcBef>
                <a:spcPct val="20000"/>
              </a:spcBef>
              <a:buFont typeface="Arial"/>
              <a:buChar char="•"/>
              <a:defRPr sz="3200">
                <a:latin typeface="+mn-lt"/>
              </a:defRPr>
            </a:lvl1pPr>
            <a:lvl2pPr marL="171450" lvl="1" indent="-171450" defTabSz="914361" eaLnBrk="1" latinLnBrk="0" hangingPunct="1">
              <a:lnSpc>
                <a:spcPct val="90000"/>
              </a:lnSpc>
              <a:spcBef>
                <a:spcPts val="0"/>
              </a:spcBef>
              <a:spcAft>
                <a:spcPts val="600"/>
              </a:spcAft>
              <a:buSzPct val="100000"/>
              <a:buFont typeface="Wingdings" panose="05000000000000000000" pitchFamily="2" charset="2"/>
              <a:buChar char="§"/>
              <a:defRPr sz="1200">
                <a:solidFill>
                  <a:schemeClr val="tx1">
                    <a:lumMod val="75000"/>
                    <a:lumOff val="25000"/>
                  </a:schemeClr>
                </a:solidFill>
                <a:latin typeface="Arial" panose="020B0604020202020204" pitchFamily="34" charset="0"/>
                <a:cs typeface="Arial" panose="020B0604020202020204" pitchFamily="34" charset="0"/>
              </a:defRPr>
            </a:lvl2pPr>
            <a:lvl3pPr marL="1142837" indent="-228567" defTabSz="457135" eaLnBrk="1" latinLnBrk="0" hangingPunct="1">
              <a:spcBef>
                <a:spcPct val="20000"/>
              </a:spcBef>
              <a:buFont typeface="Arial"/>
              <a:buChar char="•"/>
              <a:defRPr sz="2400">
                <a:latin typeface="+mn-lt"/>
              </a:defRPr>
            </a:lvl3pPr>
            <a:lvl4pPr marL="1599971" indent="-228567" defTabSz="457135" eaLnBrk="1" latinLnBrk="0" hangingPunct="1">
              <a:spcBef>
                <a:spcPct val="20000"/>
              </a:spcBef>
              <a:buFont typeface="Arial"/>
              <a:buChar char="–"/>
              <a:defRPr sz="2000">
                <a:latin typeface="+mn-lt"/>
              </a:defRPr>
            </a:lvl4pPr>
            <a:lvl5pPr marL="2057106" indent="-228567" defTabSz="457135" eaLnBrk="1" latinLnBrk="0" hangingPunct="1">
              <a:spcBef>
                <a:spcPct val="20000"/>
              </a:spcBef>
              <a:buFont typeface="Arial"/>
              <a:buChar char="»"/>
              <a:defRPr sz="2000">
                <a:latin typeface="+mn-lt"/>
              </a:defRPr>
            </a:lvl5pPr>
            <a:lvl6pPr marL="2514241" indent="-228567" defTabSz="457135">
              <a:spcBef>
                <a:spcPct val="20000"/>
              </a:spcBef>
              <a:buFont typeface="Arial"/>
              <a:buChar char="•"/>
              <a:defRPr sz="2000">
                <a:latin typeface="+mn-lt"/>
              </a:defRPr>
            </a:lvl6pPr>
            <a:lvl7pPr marL="2971376" indent="-228567" defTabSz="457135">
              <a:spcBef>
                <a:spcPct val="20000"/>
              </a:spcBef>
              <a:buFont typeface="Arial"/>
              <a:buChar char="•"/>
              <a:defRPr sz="2000">
                <a:latin typeface="+mn-lt"/>
              </a:defRPr>
            </a:lvl7pPr>
            <a:lvl8pPr marL="3428511" indent="-228567" defTabSz="457135">
              <a:spcBef>
                <a:spcPct val="20000"/>
              </a:spcBef>
              <a:buFont typeface="Arial"/>
              <a:buChar char="•"/>
              <a:defRPr sz="2000">
                <a:latin typeface="+mn-lt"/>
              </a:defRPr>
            </a:lvl8pPr>
            <a:lvl9pPr marL="3885646" indent="-228567" defTabSz="457135">
              <a:spcBef>
                <a:spcPct val="20000"/>
              </a:spcBef>
              <a:buFont typeface="Arial"/>
              <a:buChar char="•"/>
              <a:defRPr sz="2000">
                <a:latin typeface="+mn-lt"/>
              </a:defRPr>
            </a:lvl9pPr>
          </a:lstStyle>
          <a:p>
            <a:pPr marL="0" lvl="1" indent="0">
              <a:buNone/>
            </a:pPr>
            <a:r>
              <a:rPr lang="en-US" dirty="0" err="1"/>
              <a:t>PromotableS</a:t>
            </a:r>
            <a:r>
              <a:rPr lang="en-US" dirty="0"/>
              <a:t> &amp; E7</a:t>
            </a:r>
          </a:p>
        </p:txBody>
      </p:sp>
      <p:sp>
        <p:nvSpPr>
          <p:cNvPr id="44" name="Content Placeholder 2"/>
          <p:cNvSpPr txBox="1">
            <a:spLocks/>
          </p:cNvSpPr>
          <p:nvPr/>
        </p:nvSpPr>
        <p:spPr>
          <a:xfrm>
            <a:off x="3907541" y="4480828"/>
            <a:ext cx="1180152" cy="507602"/>
          </a:xfrm>
          <a:prstGeom prst="rect">
            <a:avLst/>
          </a:prstGeom>
          <a:ln>
            <a:noFill/>
          </a:ln>
        </p:spPr>
        <p:txBody>
          <a:bodyPr tIns="0">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Top Talent </a:t>
            </a:r>
          </a:p>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E &amp; S</a:t>
            </a:r>
          </a:p>
        </p:txBody>
      </p:sp>
      <p:sp>
        <p:nvSpPr>
          <p:cNvPr id="47" name="Content Placeholder 2"/>
          <p:cNvSpPr txBox="1">
            <a:spLocks/>
          </p:cNvSpPr>
          <p:nvPr/>
        </p:nvSpPr>
        <p:spPr>
          <a:xfrm>
            <a:off x="5812536" y="4480830"/>
            <a:ext cx="1426464" cy="317824"/>
          </a:xfrm>
          <a:prstGeom prst="rect">
            <a:avLst/>
          </a:prstGeom>
          <a:ln>
            <a:noFill/>
          </a:ln>
        </p:spPr>
        <p:txBody>
          <a:bodyPr tIns="0">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Promotable U</a:t>
            </a:r>
          </a:p>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&amp; above </a:t>
            </a:r>
          </a:p>
        </p:txBody>
      </p:sp>
      <p:sp>
        <p:nvSpPr>
          <p:cNvPr id="49" name="Content Placeholder 2"/>
          <p:cNvSpPr txBox="1">
            <a:spLocks/>
          </p:cNvSpPr>
          <p:nvPr/>
        </p:nvSpPr>
        <p:spPr>
          <a:xfrm>
            <a:off x="3907541" y="5033172"/>
            <a:ext cx="1426464" cy="560181"/>
          </a:xfrm>
          <a:prstGeom prst="rect">
            <a:avLst/>
          </a:prstGeom>
          <a:ln>
            <a:noFill/>
          </a:ln>
        </p:spPr>
        <p:txBody>
          <a:bodyPr tIns="0">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High Potential U (Territories)</a:t>
            </a:r>
          </a:p>
        </p:txBody>
      </p:sp>
      <p:sp>
        <p:nvSpPr>
          <p:cNvPr id="55" name="Content Placeholder 2"/>
          <p:cNvSpPr txBox="1">
            <a:spLocks/>
          </p:cNvSpPr>
          <p:nvPr/>
        </p:nvSpPr>
        <p:spPr>
          <a:xfrm>
            <a:off x="5812535" y="5039800"/>
            <a:ext cx="1426465" cy="522800"/>
          </a:xfrm>
          <a:prstGeom prst="rect">
            <a:avLst/>
          </a:prstGeom>
          <a:ln>
            <a:noFill/>
          </a:ln>
        </p:spPr>
        <p:txBody>
          <a:bodyPr tIns="0">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High Performing &amp; At Potential U &amp; above </a:t>
            </a:r>
          </a:p>
        </p:txBody>
      </p:sp>
      <p:sp>
        <p:nvSpPr>
          <p:cNvPr id="74" name="TextBox 73"/>
          <p:cNvSpPr txBox="1"/>
          <p:nvPr/>
        </p:nvSpPr>
        <p:spPr>
          <a:xfrm>
            <a:off x="278678" y="4495800"/>
            <a:ext cx="1321522" cy="609600"/>
          </a:xfrm>
          <a:prstGeom prst="rect">
            <a:avLst/>
          </a:prstGeom>
          <a:noFill/>
        </p:spPr>
        <p:txBody>
          <a:bodyPr wrap="square" lIns="0" tIns="0" rIns="0" bIns="0" rtlCol="0" anchor="t" anchorCtr="0">
            <a:noAutofit/>
          </a:bodyPr>
          <a:lstStyle>
            <a:defPPr>
              <a:defRPr lang="en-US"/>
            </a:defPPr>
            <a:lvl1pPr algn="r">
              <a:lnSpc>
                <a:spcPct val="90000"/>
              </a:lnSpc>
              <a:defRPr sz="1100">
                <a:solidFill>
                  <a:srgbClr val="333333"/>
                </a:solidFill>
                <a:latin typeface="Futura ND for Nike 365 Cn XBd"/>
              </a:defRPr>
            </a:lvl1pPr>
          </a:lstStyle>
          <a:p>
            <a:r>
              <a:rPr lang="en-US" sz="1200" dirty="0">
                <a:solidFill>
                  <a:schemeClr val="tx2">
                    <a:lumMod val="60000"/>
                    <a:lumOff val="40000"/>
                  </a:schemeClr>
                </a:solidFill>
                <a:latin typeface="Arial" panose="020B0604020202020204" pitchFamily="34" charset="0"/>
                <a:cs typeface="Arial" panose="020B0604020202020204" pitchFamily="34" charset="0"/>
              </a:rPr>
              <a:t>TARGET </a:t>
            </a:r>
          </a:p>
          <a:p>
            <a:r>
              <a:rPr lang="en-US" sz="1200" dirty="0">
                <a:solidFill>
                  <a:schemeClr val="tx2">
                    <a:lumMod val="60000"/>
                    <a:lumOff val="40000"/>
                  </a:schemeClr>
                </a:solidFill>
                <a:latin typeface="Arial" panose="020B0604020202020204" pitchFamily="34" charset="0"/>
                <a:cs typeface="Arial" panose="020B0604020202020204" pitchFamily="34" charset="0"/>
              </a:rPr>
              <a:t>TALENT PROFILE</a:t>
            </a:r>
          </a:p>
        </p:txBody>
      </p:sp>
      <p:pic>
        <p:nvPicPr>
          <p:cNvPr id="75" name="Picture 2" descr="C:\Users\ljon16\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7383" y="4480828"/>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C:\Users\ljon16\Deskto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656" y="4480828"/>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Users\ljon16\Desktop\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8656" y="505968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5" descr="C:\Users\ljon16\Desktop\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3879" y="5038942"/>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ljon16\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029" y="4480828"/>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C:\Users\ljon16\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480828"/>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85" name="Content Placeholder 2"/>
          <p:cNvSpPr txBox="1">
            <a:spLocks/>
          </p:cNvSpPr>
          <p:nvPr/>
        </p:nvSpPr>
        <p:spPr>
          <a:xfrm>
            <a:off x="7641336" y="4480830"/>
            <a:ext cx="1426464" cy="317824"/>
          </a:xfrm>
          <a:prstGeom prst="rect">
            <a:avLst/>
          </a:prstGeom>
          <a:ln>
            <a:noFill/>
          </a:ln>
        </p:spPr>
        <p:txBody>
          <a:bodyPr tIns="0">
            <a:noAutofit/>
          </a:bodyPr>
          <a:lstStyle>
            <a:lvl1pPr marL="342851" indent="-342851" algn="l" defTabSz="457135" rtl="0" eaLnBrk="1" latinLnBrk="0" hangingPunct="1">
              <a:spcBef>
                <a:spcPct val="20000"/>
              </a:spcBef>
              <a:buFont typeface="Arial"/>
              <a:buChar char="•"/>
              <a:defRPr sz="3200" kern="1200">
                <a:solidFill>
                  <a:schemeClr val="tx1"/>
                </a:solidFill>
                <a:latin typeface="+mn-lt"/>
                <a:ea typeface="+mn-ea"/>
                <a:cs typeface="+mn-cs"/>
              </a:defRPr>
            </a:lvl1pPr>
            <a:lvl2pPr marL="742844" indent="-285709" algn="l" defTabSz="457135" rtl="0" eaLnBrk="1" latinLnBrk="0" hangingPunct="1">
              <a:spcBef>
                <a:spcPct val="20000"/>
              </a:spcBef>
              <a:buFont typeface="Arial"/>
              <a:buChar char="–"/>
              <a:defRPr sz="2800" kern="1200">
                <a:solidFill>
                  <a:schemeClr val="tx1"/>
                </a:solidFill>
                <a:latin typeface="+mn-lt"/>
                <a:ea typeface="+mn-ea"/>
                <a:cs typeface="+mn-cs"/>
              </a:defRPr>
            </a:lvl2pPr>
            <a:lvl3pPr marL="1142837" indent="-228567" algn="l" defTabSz="457135" rtl="0" eaLnBrk="1" latinLnBrk="0" hangingPunct="1">
              <a:spcBef>
                <a:spcPct val="20000"/>
              </a:spcBef>
              <a:buFont typeface="Arial"/>
              <a:buChar char="•"/>
              <a:defRPr sz="2400" kern="1200">
                <a:solidFill>
                  <a:schemeClr val="tx1"/>
                </a:solidFill>
                <a:latin typeface="+mn-lt"/>
                <a:ea typeface="+mn-ea"/>
                <a:cs typeface="+mn-cs"/>
              </a:defRPr>
            </a:lvl3pPr>
            <a:lvl4pPr marL="1599971" indent="-228567" algn="l" defTabSz="457135" rtl="0" eaLnBrk="1" latinLnBrk="0" hangingPunct="1">
              <a:spcBef>
                <a:spcPct val="20000"/>
              </a:spcBef>
              <a:buFont typeface="Arial"/>
              <a:buChar char="–"/>
              <a:defRPr sz="2000" kern="1200">
                <a:solidFill>
                  <a:schemeClr val="tx1"/>
                </a:solidFill>
                <a:latin typeface="+mn-lt"/>
                <a:ea typeface="+mn-ea"/>
                <a:cs typeface="+mn-cs"/>
              </a:defRPr>
            </a:lvl4pPr>
            <a:lvl5pPr marL="2057106" indent="-228567" algn="l" defTabSz="457135" rtl="0" eaLnBrk="1" latinLnBrk="0" hangingPunct="1">
              <a:spcBef>
                <a:spcPct val="20000"/>
              </a:spcBef>
              <a:buFont typeface="Arial"/>
              <a:buChar char="»"/>
              <a:defRPr sz="2000" kern="1200">
                <a:solidFill>
                  <a:schemeClr val="tx1"/>
                </a:solidFill>
                <a:latin typeface="+mn-lt"/>
                <a:ea typeface="+mn-ea"/>
                <a:cs typeface="+mn-cs"/>
              </a:defRPr>
            </a:lvl5pPr>
            <a:lvl6pPr marL="2514241" indent="-228567" algn="l" defTabSz="457135" rtl="0" eaLnBrk="1" latinLnBrk="0" hangingPunct="1">
              <a:spcBef>
                <a:spcPct val="20000"/>
              </a:spcBef>
              <a:buFont typeface="Arial"/>
              <a:buChar char="•"/>
              <a:defRPr sz="2000" kern="1200">
                <a:solidFill>
                  <a:schemeClr val="tx1"/>
                </a:solidFill>
                <a:latin typeface="+mn-lt"/>
                <a:ea typeface="+mn-ea"/>
                <a:cs typeface="+mn-cs"/>
              </a:defRPr>
            </a:lvl6pPr>
            <a:lvl7pPr marL="2971376" indent="-228567" algn="l" defTabSz="457135" rtl="0" eaLnBrk="1" latinLnBrk="0" hangingPunct="1">
              <a:spcBef>
                <a:spcPct val="20000"/>
              </a:spcBef>
              <a:buFont typeface="Arial"/>
              <a:buChar char="•"/>
              <a:defRPr sz="2000" kern="1200">
                <a:solidFill>
                  <a:schemeClr val="tx1"/>
                </a:solidFill>
                <a:latin typeface="+mn-lt"/>
                <a:ea typeface="+mn-ea"/>
                <a:cs typeface="+mn-cs"/>
              </a:defRPr>
            </a:lvl7pPr>
            <a:lvl8pPr marL="3428511" indent="-228567" algn="l" defTabSz="457135" rtl="0" eaLnBrk="1" latinLnBrk="0" hangingPunct="1">
              <a:spcBef>
                <a:spcPct val="20000"/>
              </a:spcBef>
              <a:buFont typeface="Arial"/>
              <a:buChar char="•"/>
              <a:defRPr sz="2000" kern="1200">
                <a:solidFill>
                  <a:schemeClr val="tx1"/>
                </a:solidFill>
                <a:latin typeface="+mn-lt"/>
                <a:ea typeface="+mn-ea"/>
                <a:cs typeface="+mn-cs"/>
              </a:defRPr>
            </a:lvl8pPr>
            <a:lvl9pPr marL="3885646" indent="-228567" algn="l" defTabSz="457135"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Promotable U</a:t>
            </a:r>
          </a:p>
          <a:p>
            <a:pPr marL="0" lvl="1" indent="0" defTabSz="914361">
              <a:lnSpc>
                <a:spcPct val="90000"/>
              </a:lnSpc>
              <a:spcBef>
                <a:spcPts val="0"/>
              </a:spcBef>
              <a:buClr>
                <a:srgbClr val="71CF14"/>
              </a:buClr>
              <a:buSzPct val="100000"/>
              <a:buFont typeface="Arial"/>
              <a:buNone/>
              <a:defRPr/>
            </a:pPr>
            <a:r>
              <a:rPr lang="en-US" sz="1200" dirty="0">
                <a:solidFill>
                  <a:schemeClr val="tx1">
                    <a:lumMod val="75000"/>
                    <a:lumOff val="25000"/>
                  </a:schemeClr>
                </a:solidFill>
                <a:latin typeface="Arial" panose="020B0604020202020204" pitchFamily="34" charset="0"/>
                <a:cs typeface="Arial" panose="020B0604020202020204" pitchFamily="34" charset="0"/>
              </a:rPr>
              <a:t>&amp; above </a:t>
            </a:r>
          </a:p>
        </p:txBody>
      </p:sp>
      <p:sp>
        <p:nvSpPr>
          <p:cNvPr id="33" name="TextBox 32"/>
          <p:cNvSpPr txBox="1"/>
          <p:nvPr/>
        </p:nvSpPr>
        <p:spPr>
          <a:xfrm>
            <a:off x="472584" y="2514600"/>
            <a:ext cx="1127616" cy="263098"/>
          </a:xfrm>
          <a:prstGeom prst="rect">
            <a:avLst/>
          </a:prstGeom>
          <a:noFill/>
        </p:spPr>
        <p:txBody>
          <a:bodyPr wrap="square" lIns="0" tIns="0" rIns="0" bIns="0" rtlCol="0" anchor="ctr">
            <a:noAutofit/>
          </a:bodyPr>
          <a:lstStyle/>
          <a:p>
            <a:pPr algn="r">
              <a:lnSpc>
                <a:spcPct val="90000"/>
              </a:lnSpc>
            </a:pPr>
            <a:r>
              <a:rPr lang="en-US" sz="1200" dirty="0">
                <a:solidFill>
                  <a:schemeClr val="tx2">
                    <a:lumMod val="60000"/>
                    <a:lumOff val="40000"/>
                  </a:schemeClr>
                </a:solidFill>
                <a:latin typeface="Arial" panose="020B0604020202020204" pitchFamily="34" charset="0"/>
                <a:cs typeface="Arial" panose="020B0604020202020204" pitchFamily="34" charset="0"/>
              </a:rPr>
              <a:t>EXAMPLES</a:t>
            </a:r>
          </a:p>
        </p:txBody>
      </p:sp>
    </p:spTree>
    <p:extLst>
      <p:ext uri="{BB962C8B-B14F-4D97-AF65-F5344CB8AC3E}">
        <p14:creationId xmlns:p14="http://schemas.microsoft.com/office/powerpoint/2010/main" val="83109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What questions do you have for the panel?</a:t>
            </a:r>
          </a:p>
        </p:txBody>
      </p:sp>
      <p:sp>
        <p:nvSpPr>
          <p:cNvPr id="3" name="Title 2"/>
          <p:cNvSpPr>
            <a:spLocks noGrp="1"/>
          </p:cNvSpPr>
          <p:nvPr>
            <p:ph type="title"/>
          </p:nvPr>
        </p:nvSpPr>
        <p:spPr/>
        <p:txBody>
          <a:bodyPr/>
          <a:lstStyle/>
          <a:p>
            <a:r>
              <a:rPr lang="en-US" dirty="0">
                <a:solidFill>
                  <a:srgbClr val="23A0C7"/>
                </a:solidFill>
              </a:rPr>
              <a:t>Questions and Answers</a:t>
            </a:r>
          </a:p>
        </p:txBody>
      </p:sp>
    </p:spTree>
    <p:extLst>
      <p:ext uri="{BB962C8B-B14F-4D97-AF65-F5344CB8AC3E}">
        <p14:creationId xmlns:p14="http://schemas.microsoft.com/office/powerpoint/2010/main" val="204236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15 years of Talent experience across industries</a:t>
            </a:r>
          </a:p>
          <a:p>
            <a:r>
              <a:rPr lang="en-US" dirty="0">
                <a:solidFill>
                  <a:schemeClr val="bg2">
                    <a:lumMod val="50000"/>
                  </a:schemeClr>
                </a:solidFill>
              </a:rPr>
              <a:t> </a:t>
            </a:r>
          </a:p>
          <a:p>
            <a:pPr marL="285750" indent="-285750">
              <a:buFont typeface="Arial" panose="020B0604020202020204" pitchFamily="34" charset="0"/>
              <a:buChar char="•"/>
            </a:pPr>
            <a:r>
              <a:rPr lang="en-US" dirty="0">
                <a:solidFill>
                  <a:schemeClr val="bg2">
                    <a:lumMod val="50000"/>
                  </a:schemeClr>
                </a:solidFill>
              </a:rPr>
              <a:t>Leads TA, L&amp;D, TM and Diversity</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Supports &gt;200,000 employees in 150 sites across 30 countries</a:t>
            </a:r>
          </a:p>
        </p:txBody>
      </p:sp>
      <p:sp>
        <p:nvSpPr>
          <p:cNvPr id="11" name="TextBox 10"/>
          <p:cNvSpPr txBox="1"/>
          <p:nvPr/>
        </p:nvSpPr>
        <p:spPr>
          <a:xfrm>
            <a:off x="609600" y="4137124"/>
            <a:ext cx="1828800" cy="461665"/>
          </a:xfrm>
          <a:prstGeom prst="rect">
            <a:avLst/>
          </a:prstGeom>
          <a:noFill/>
        </p:spPr>
        <p:txBody>
          <a:bodyPr wrap="square" rtlCol="0">
            <a:spAutoFit/>
          </a:bodyPr>
          <a:lstStyle/>
          <a:p>
            <a:pPr algn="ctr"/>
            <a:r>
              <a:rPr lang="en-US" sz="1200" b="1" dirty="0"/>
              <a:t>Susan Crickenberger</a:t>
            </a:r>
          </a:p>
          <a:p>
            <a:pPr algn="ctr"/>
            <a:r>
              <a:rPr lang="en-US" sz="1200" dirty="0"/>
              <a:t>VP Global Talent, Flex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658" b="13414"/>
          <a:stretch/>
        </p:blipFill>
        <p:spPr>
          <a:xfrm>
            <a:off x="609600" y="1828800"/>
            <a:ext cx="1828800" cy="1835548"/>
          </a:xfrm>
          <a:prstGeom prst="rect">
            <a:avLst/>
          </a:prstGeom>
        </p:spPr>
      </p:pic>
    </p:spTree>
    <p:extLst>
      <p:ext uri="{BB962C8B-B14F-4D97-AF65-F5344CB8AC3E}">
        <p14:creationId xmlns:p14="http://schemas.microsoft.com/office/powerpoint/2010/main" val="3515876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Scaled Pinterest from 250 to 1,200 employees</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3 years as Facebook Director of Recruiting</a:t>
            </a:r>
          </a:p>
          <a:p>
            <a:pPr marL="742950" lvl="1" indent="-285750">
              <a:buFont typeface="Arial" panose="020B0604020202020204" pitchFamily="34" charset="0"/>
              <a:buChar char="•"/>
            </a:pPr>
            <a:endParaRPr lang="en-US" dirty="0">
              <a:solidFill>
                <a:schemeClr val="bg2">
                  <a:lumMod val="50000"/>
                </a:schemeClr>
              </a:solidFill>
            </a:endParaRPr>
          </a:p>
          <a:p>
            <a:pPr marL="742950" lvl="1" indent="-285750">
              <a:buFont typeface="Arial" panose="020B0604020202020204" pitchFamily="34" charset="0"/>
              <a:buChar char="•"/>
            </a:pPr>
            <a:r>
              <a:rPr lang="en-US" dirty="0">
                <a:solidFill>
                  <a:schemeClr val="bg2">
                    <a:lumMod val="50000"/>
                  </a:schemeClr>
                </a:solidFill>
              </a:rPr>
              <a:t>Led Global University Recruiting and Recruiting Operations</a:t>
            </a:r>
          </a:p>
          <a:p>
            <a:pPr marL="742950" lvl="1" indent="-285750">
              <a:buFont typeface="Arial" panose="020B0604020202020204" pitchFamily="34" charset="0"/>
              <a:buChar char="•"/>
            </a:pPr>
            <a:endParaRPr lang="en-US" dirty="0">
              <a:solidFill>
                <a:schemeClr val="bg2">
                  <a:lumMod val="50000"/>
                </a:schemeClr>
              </a:solidFill>
            </a:endParaRPr>
          </a:p>
          <a:p>
            <a:pPr marL="742950" lvl="1" indent="-285750">
              <a:buFont typeface="Arial" panose="020B0604020202020204" pitchFamily="34" charset="0"/>
              <a:buChar char="•"/>
            </a:pPr>
            <a:r>
              <a:rPr lang="en-US" dirty="0">
                <a:solidFill>
                  <a:schemeClr val="bg2">
                    <a:lumMod val="50000"/>
                  </a:schemeClr>
                </a:solidFill>
              </a:rPr>
              <a:t>400 technical and 900 intern hires per year</a:t>
            </a:r>
          </a:p>
        </p:txBody>
      </p:sp>
      <p:sp>
        <p:nvSpPr>
          <p:cNvPr id="11" name="TextBox 10"/>
          <p:cNvSpPr txBox="1"/>
          <p:nvPr/>
        </p:nvSpPr>
        <p:spPr>
          <a:xfrm>
            <a:off x="609600" y="4137124"/>
            <a:ext cx="1828800" cy="646331"/>
          </a:xfrm>
          <a:prstGeom prst="rect">
            <a:avLst/>
          </a:prstGeom>
          <a:noFill/>
        </p:spPr>
        <p:txBody>
          <a:bodyPr wrap="square" rtlCol="0">
            <a:spAutoFit/>
          </a:bodyPr>
          <a:lstStyle/>
          <a:p>
            <a:pPr algn="ctr"/>
            <a:r>
              <a:rPr lang="en-US" sz="1200" b="1" dirty="0"/>
              <a:t>Adam Ward</a:t>
            </a:r>
          </a:p>
          <a:p>
            <a:pPr algn="ctr"/>
            <a:r>
              <a:rPr lang="en-US" sz="1200" dirty="0"/>
              <a:t>Head of Recruiting,</a:t>
            </a:r>
          </a:p>
          <a:p>
            <a:pPr algn="ctr"/>
            <a:r>
              <a:rPr lang="en-US" sz="1200" dirty="0"/>
              <a:t>Pinterest</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319" r="5319" b="22222"/>
          <a:stretch/>
        </p:blipFill>
        <p:spPr>
          <a:xfrm>
            <a:off x="609600" y="1828800"/>
            <a:ext cx="1828800" cy="1828800"/>
          </a:xfrm>
          <a:prstGeom prst="rect">
            <a:avLst/>
          </a:prstGeom>
        </p:spPr>
      </p:pic>
    </p:spTree>
    <p:extLst>
      <p:ext uri="{BB962C8B-B14F-4D97-AF65-F5344CB8AC3E}">
        <p14:creationId xmlns:p14="http://schemas.microsoft.com/office/powerpoint/2010/main" val="2323086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066800"/>
            <a:ext cx="9144000" cy="4558040"/>
          </a:xfrm>
          <a:prstGeom prst="rect">
            <a:avLst/>
          </a:prstGeom>
        </p:spPr>
      </p:pic>
      <p:sp>
        <p:nvSpPr>
          <p:cNvPr id="3" name="Title 8"/>
          <p:cNvSpPr>
            <a:spLocks noGrp="1"/>
          </p:cNvSpPr>
          <p:nvPr>
            <p:ph type="title"/>
          </p:nvPr>
        </p:nvSpPr>
        <p:spPr>
          <a:xfrm>
            <a:off x="304800" y="396240"/>
            <a:ext cx="8229600" cy="1051560"/>
          </a:xfrm>
        </p:spPr>
        <p:txBody>
          <a:bodyPr>
            <a:noAutofit/>
          </a:bodyPr>
          <a:lstStyle/>
          <a:p>
            <a:r>
              <a:rPr lang="en-US" dirty="0" err="1">
                <a:solidFill>
                  <a:srgbClr val="23A0C7"/>
                </a:solidFill>
              </a:rPr>
              <a:t>Pinspiration</a:t>
            </a:r>
            <a:endParaRPr lang="en-US" dirty="0">
              <a:solidFill>
                <a:srgbClr val="23A0C7"/>
              </a:solidFill>
            </a:endParaRPr>
          </a:p>
        </p:txBody>
      </p:sp>
    </p:spTree>
    <p:extLst>
      <p:ext uri="{BB962C8B-B14F-4D97-AF65-F5344CB8AC3E}">
        <p14:creationId xmlns:p14="http://schemas.microsoft.com/office/powerpoint/2010/main" val="238621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Led the creation of global mobility at Nike </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Recently joined Talent Mobility COE</a:t>
            </a:r>
          </a:p>
          <a:p>
            <a:r>
              <a:rPr lang="en-US" dirty="0">
                <a:solidFill>
                  <a:schemeClr val="bg2">
                    <a:lumMod val="50000"/>
                  </a:schemeClr>
                </a:solidFill>
              </a:rPr>
              <a:t> </a:t>
            </a:r>
          </a:p>
          <a:p>
            <a:pPr marL="285750" indent="-285750">
              <a:buFont typeface="Arial" panose="020B0604020202020204" pitchFamily="34" charset="0"/>
              <a:buChar char="•"/>
            </a:pPr>
            <a:r>
              <a:rPr lang="en-US" dirty="0">
                <a:solidFill>
                  <a:schemeClr val="bg2">
                    <a:lumMod val="50000"/>
                  </a:schemeClr>
                </a:solidFill>
              </a:rPr>
              <a:t>Focused on strategic deployment of talent and optimizing Nike’s human capital investment</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15 years of experience in a variety of HR disciplines</a:t>
            </a:r>
          </a:p>
          <a:p>
            <a:pPr marL="285750" indent="-285750">
              <a:buFont typeface="Arial" panose="020B0604020202020204" pitchFamily="34" charset="0"/>
              <a:buChar char="•"/>
            </a:pPr>
            <a:endParaRPr lang="en-US" dirty="0">
              <a:solidFill>
                <a:schemeClr val="bg2">
                  <a:lumMod val="50000"/>
                </a:schemeClr>
              </a:solidFill>
            </a:endParaRPr>
          </a:p>
        </p:txBody>
      </p:sp>
      <p:sp>
        <p:nvSpPr>
          <p:cNvPr id="11" name="TextBox 10"/>
          <p:cNvSpPr txBox="1"/>
          <p:nvPr/>
        </p:nvSpPr>
        <p:spPr>
          <a:xfrm>
            <a:off x="609600" y="4137124"/>
            <a:ext cx="1828800" cy="646331"/>
          </a:xfrm>
          <a:prstGeom prst="rect">
            <a:avLst/>
          </a:prstGeom>
          <a:noFill/>
        </p:spPr>
        <p:txBody>
          <a:bodyPr wrap="square" rtlCol="0">
            <a:spAutoFit/>
          </a:bodyPr>
          <a:lstStyle/>
          <a:p>
            <a:pPr algn="ctr"/>
            <a:r>
              <a:rPr lang="en-US" sz="1200" b="1" dirty="0"/>
              <a:t>Michael Mathis</a:t>
            </a:r>
          </a:p>
          <a:p>
            <a:pPr algn="ctr"/>
            <a:r>
              <a:rPr lang="en-US" sz="1200" dirty="0"/>
              <a:t>Talent Mobility Director, Nike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889" b="30250"/>
          <a:stretch/>
        </p:blipFill>
        <p:spPr>
          <a:xfrm>
            <a:off x="609600" y="1828800"/>
            <a:ext cx="1828800" cy="1979706"/>
          </a:xfrm>
          <a:prstGeom prst="rect">
            <a:avLst/>
          </a:prstGeom>
        </p:spPr>
      </p:pic>
    </p:spTree>
    <p:extLst>
      <p:ext uri="{BB962C8B-B14F-4D97-AF65-F5344CB8AC3E}">
        <p14:creationId xmlns:p14="http://schemas.microsoft.com/office/powerpoint/2010/main" val="322316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Leads global mobility</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Handles immigration, relocation, and individual tax policies/processes </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Manages the Senior Executive program providing relocation, home sale, and home purchase programs for executives</a:t>
            </a:r>
          </a:p>
        </p:txBody>
      </p:sp>
      <p:sp>
        <p:nvSpPr>
          <p:cNvPr id="11" name="TextBox 10"/>
          <p:cNvSpPr txBox="1"/>
          <p:nvPr/>
        </p:nvSpPr>
        <p:spPr>
          <a:xfrm>
            <a:off x="609600" y="4137124"/>
            <a:ext cx="1828800" cy="646331"/>
          </a:xfrm>
          <a:prstGeom prst="rect">
            <a:avLst/>
          </a:prstGeom>
          <a:noFill/>
        </p:spPr>
        <p:txBody>
          <a:bodyPr wrap="square" rtlCol="0">
            <a:spAutoFit/>
          </a:bodyPr>
          <a:lstStyle/>
          <a:p>
            <a:pPr algn="ctr"/>
            <a:r>
              <a:rPr lang="en-US" sz="1200" b="1" dirty="0"/>
              <a:t>Eric Halverson</a:t>
            </a:r>
          </a:p>
          <a:p>
            <a:pPr algn="ctr"/>
            <a:r>
              <a:rPr lang="en-US" sz="1200" dirty="0"/>
              <a:t>Director of HR Global Mobility, eBay</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444" b="25555"/>
          <a:stretch/>
        </p:blipFill>
        <p:spPr>
          <a:xfrm>
            <a:off x="609600" y="1828800"/>
            <a:ext cx="1828800" cy="2272284"/>
          </a:xfrm>
          <a:prstGeom prst="rect">
            <a:avLst/>
          </a:prstGeom>
        </p:spPr>
      </p:pic>
    </p:spTree>
    <p:extLst>
      <p:ext uri="{BB962C8B-B14F-4D97-AF65-F5344CB8AC3E}">
        <p14:creationId xmlns:p14="http://schemas.microsoft.com/office/powerpoint/2010/main" val="1043666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Helps set people strategies using analytics</a:t>
            </a:r>
          </a:p>
          <a:p>
            <a:r>
              <a:rPr lang="en-US" dirty="0">
                <a:solidFill>
                  <a:schemeClr val="bg2">
                    <a:lumMod val="50000"/>
                  </a:schemeClr>
                </a:solidFill>
              </a:rPr>
              <a:t> </a:t>
            </a:r>
          </a:p>
          <a:p>
            <a:pPr marL="285750" indent="-285750">
              <a:buFont typeface="Arial" panose="020B0604020202020204" pitchFamily="34" charset="0"/>
              <a:buChar char="•"/>
            </a:pPr>
            <a:r>
              <a:rPr lang="en-US" dirty="0">
                <a:solidFill>
                  <a:schemeClr val="bg2">
                    <a:lumMod val="50000"/>
                  </a:schemeClr>
                </a:solidFill>
              </a:rPr>
              <a:t>Takes a holistic, data-driven look at interaction of careers, rewards, and employee preferences</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Worked at Mercer San Francisco, Los Angeles, Dubai, Melbourne and Houston </a:t>
            </a:r>
          </a:p>
          <a:p>
            <a:pPr marL="285750" indent="-285750">
              <a:buFont typeface="Arial" panose="020B0604020202020204" pitchFamily="34" charset="0"/>
              <a:buChar char="•"/>
            </a:pPr>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Specializes in technically focused organizations</a:t>
            </a:r>
          </a:p>
        </p:txBody>
      </p:sp>
      <p:sp>
        <p:nvSpPr>
          <p:cNvPr id="11" name="TextBox 10"/>
          <p:cNvSpPr txBox="1"/>
          <p:nvPr/>
        </p:nvSpPr>
        <p:spPr>
          <a:xfrm>
            <a:off x="609600" y="4137124"/>
            <a:ext cx="1828800" cy="461665"/>
          </a:xfrm>
          <a:prstGeom prst="rect">
            <a:avLst/>
          </a:prstGeom>
          <a:noFill/>
        </p:spPr>
        <p:txBody>
          <a:bodyPr wrap="square" rtlCol="0">
            <a:spAutoFit/>
          </a:bodyPr>
          <a:lstStyle/>
          <a:p>
            <a:pPr algn="ctr"/>
            <a:r>
              <a:rPr lang="en-US" sz="1200" b="1" dirty="0" err="1"/>
              <a:t>Tauseef</a:t>
            </a:r>
            <a:r>
              <a:rPr lang="en-US" sz="1200" b="1" dirty="0"/>
              <a:t> Rahman </a:t>
            </a:r>
            <a:r>
              <a:rPr lang="en-US" sz="1200" dirty="0"/>
              <a:t>Talent Principal, Mercer</a:t>
            </a:r>
          </a:p>
        </p:txBody>
      </p:sp>
      <p:pic>
        <p:nvPicPr>
          <p:cNvPr id="6" name="Picture 2" descr="C:\Users\tauseef-rahman\Pictures\OWA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75" y="1828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4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7010400" cy="1051560"/>
          </a:xfrm>
        </p:spPr>
        <p:txBody>
          <a:bodyPr>
            <a:normAutofit/>
          </a:bodyPr>
          <a:lstStyle/>
          <a:p>
            <a:r>
              <a:rPr lang="en-US" dirty="0">
                <a:solidFill>
                  <a:srgbClr val="23A0C7"/>
                </a:solidFill>
              </a:rPr>
              <a:t>Introducing our Superhero Panel</a:t>
            </a:r>
          </a:p>
        </p:txBody>
      </p:sp>
      <p:sp>
        <p:nvSpPr>
          <p:cNvPr id="10" name="TextBox 9"/>
          <p:cNvSpPr txBox="1"/>
          <p:nvPr/>
        </p:nvSpPr>
        <p:spPr>
          <a:xfrm>
            <a:off x="2895600" y="1730276"/>
            <a:ext cx="5791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50000"/>
                  </a:schemeClr>
                </a:solidFill>
              </a:rPr>
              <a:t>Leads Global Mobility and Stock Plan</a:t>
            </a:r>
          </a:p>
          <a:p>
            <a:endParaRPr lang="en-US" dirty="0">
              <a:solidFill>
                <a:schemeClr val="bg2">
                  <a:lumMod val="50000"/>
                </a:schemeClr>
              </a:solidFill>
            </a:endParaRPr>
          </a:p>
          <a:p>
            <a:pPr marL="285750" indent="-285750">
              <a:buFont typeface="Arial" panose="020B0604020202020204" pitchFamily="34" charset="0"/>
              <a:buChar char="•"/>
            </a:pPr>
            <a:r>
              <a:rPr lang="en-US" dirty="0">
                <a:solidFill>
                  <a:schemeClr val="bg2">
                    <a:lumMod val="50000"/>
                  </a:schemeClr>
                </a:solidFill>
              </a:rPr>
              <a:t>Manages 500 expatriate/local plus employees, 300 domestic relocations, 400 immigration cases</a:t>
            </a:r>
          </a:p>
          <a:p>
            <a:r>
              <a:rPr lang="en-US" dirty="0">
                <a:solidFill>
                  <a:schemeClr val="bg2">
                    <a:lumMod val="50000"/>
                  </a:schemeClr>
                </a:solidFill>
              </a:rPr>
              <a:t> </a:t>
            </a:r>
          </a:p>
          <a:p>
            <a:pPr marL="285750" indent="-285750">
              <a:buFont typeface="Arial" panose="020B0604020202020204" pitchFamily="34" charset="0"/>
              <a:buChar char="•"/>
            </a:pPr>
            <a:r>
              <a:rPr lang="en-US" dirty="0">
                <a:solidFill>
                  <a:schemeClr val="bg2">
                    <a:lumMod val="50000"/>
                  </a:schemeClr>
                </a:solidFill>
              </a:rPr>
              <a:t>Uses Analytics and Talent synergies with mobility</a:t>
            </a:r>
            <a:br>
              <a:rPr lang="en-US" dirty="0">
                <a:solidFill>
                  <a:schemeClr val="bg2">
                    <a:lumMod val="50000"/>
                  </a:schemeClr>
                </a:solidFill>
              </a:rPr>
            </a:br>
            <a:r>
              <a:rPr lang="en-US" dirty="0">
                <a:solidFill>
                  <a:schemeClr val="bg2">
                    <a:lumMod val="50000"/>
                  </a:schemeClr>
                </a:solidFill>
              </a:rPr>
              <a:t>to attract, motivate and retain key talent</a:t>
            </a:r>
          </a:p>
        </p:txBody>
      </p:sp>
      <p:sp>
        <p:nvSpPr>
          <p:cNvPr id="11" name="TextBox 10"/>
          <p:cNvSpPr txBox="1"/>
          <p:nvPr/>
        </p:nvSpPr>
        <p:spPr>
          <a:xfrm>
            <a:off x="609600" y="4137124"/>
            <a:ext cx="1828800" cy="461665"/>
          </a:xfrm>
          <a:prstGeom prst="rect">
            <a:avLst/>
          </a:prstGeom>
          <a:noFill/>
        </p:spPr>
        <p:txBody>
          <a:bodyPr wrap="square" rtlCol="0">
            <a:spAutoFit/>
          </a:bodyPr>
          <a:lstStyle/>
          <a:p>
            <a:pPr algn="ctr"/>
            <a:r>
              <a:rPr lang="en-US" sz="1200" b="1" dirty="0"/>
              <a:t>Paul Onitsuka</a:t>
            </a:r>
          </a:p>
          <a:p>
            <a:pPr algn="ctr"/>
            <a:r>
              <a:rPr lang="en-US" sz="1200" dirty="0"/>
              <a:t>VP Global Mobility, Flex</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445" b="4444"/>
          <a:stretch/>
        </p:blipFill>
        <p:spPr>
          <a:xfrm>
            <a:off x="609600" y="1828800"/>
            <a:ext cx="1828800" cy="1813408"/>
          </a:xfrm>
          <a:prstGeom prst="rect">
            <a:avLst/>
          </a:prstGeom>
        </p:spPr>
      </p:pic>
    </p:spTree>
    <p:extLst>
      <p:ext uri="{BB962C8B-B14F-4D97-AF65-F5344CB8AC3E}">
        <p14:creationId xmlns:p14="http://schemas.microsoft.com/office/powerpoint/2010/main" val="102159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1051560"/>
          </a:xfrm>
        </p:spPr>
        <p:txBody>
          <a:bodyPr>
            <a:noAutofit/>
          </a:bodyPr>
          <a:lstStyle/>
          <a:p>
            <a:r>
              <a:rPr lang="en-US" dirty="0">
                <a:solidFill>
                  <a:srgbClr val="23A0C7"/>
                </a:solidFill>
              </a:rPr>
              <a:t>Flex then</a:t>
            </a:r>
          </a:p>
        </p:txBody>
      </p:sp>
      <p:sp>
        <p:nvSpPr>
          <p:cNvPr id="5" name="TextBox 4"/>
          <p:cNvSpPr txBox="1"/>
          <p:nvPr/>
        </p:nvSpPr>
        <p:spPr>
          <a:xfrm>
            <a:off x="1295400" y="1842701"/>
            <a:ext cx="1828800" cy="646331"/>
          </a:xfrm>
          <a:prstGeom prst="rect">
            <a:avLst/>
          </a:prstGeom>
          <a:solidFill>
            <a:schemeClr val="tx1">
              <a:lumMod val="75000"/>
              <a:lumOff val="25000"/>
              <a:alpha val="70000"/>
            </a:schemeClr>
          </a:solidFill>
        </p:spPr>
        <p:txBody>
          <a:bodyPr wrap="square" rtlCol="0" anchor="ctr">
            <a:spAutoFit/>
          </a:bodyPr>
          <a:lstStyle>
            <a:defPPr>
              <a:defRPr lang="en-US"/>
            </a:defPPr>
            <a:lvl1pPr algn="ctr">
              <a:defRPr>
                <a:solidFill>
                  <a:schemeClr val="bg1"/>
                </a:solidFill>
              </a:defRPr>
            </a:lvl1pPr>
          </a:lstStyle>
          <a:p>
            <a:r>
              <a:rPr lang="en-US" dirty="0"/>
              <a:t>Talent Acquisition</a:t>
            </a:r>
          </a:p>
        </p:txBody>
      </p:sp>
      <p:sp>
        <p:nvSpPr>
          <p:cNvPr id="6" name="TextBox 5"/>
          <p:cNvSpPr txBox="1"/>
          <p:nvPr/>
        </p:nvSpPr>
        <p:spPr>
          <a:xfrm>
            <a:off x="1295400" y="3747701"/>
            <a:ext cx="1828800" cy="646331"/>
          </a:xfrm>
          <a:prstGeom prst="rect">
            <a:avLst/>
          </a:prstGeom>
          <a:solidFill>
            <a:schemeClr val="tx1">
              <a:lumMod val="75000"/>
              <a:lumOff val="25000"/>
              <a:alpha val="70000"/>
            </a:schemeClr>
          </a:solidFill>
        </p:spPr>
        <p:txBody>
          <a:bodyPr wrap="square" rtlCol="0" anchor="ctr">
            <a:spAutoFit/>
          </a:bodyPr>
          <a:lstStyle/>
          <a:p>
            <a:pPr algn="ctr"/>
            <a:r>
              <a:rPr lang="en-US" dirty="0">
                <a:solidFill>
                  <a:schemeClr val="bg1"/>
                </a:solidFill>
              </a:rPr>
              <a:t>Talent Management</a:t>
            </a:r>
          </a:p>
        </p:txBody>
      </p:sp>
      <p:sp>
        <p:nvSpPr>
          <p:cNvPr id="7" name="TextBox 6"/>
          <p:cNvSpPr txBox="1"/>
          <p:nvPr/>
        </p:nvSpPr>
        <p:spPr>
          <a:xfrm>
            <a:off x="5562600" y="1842701"/>
            <a:ext cx="1828800" cy="646331"/>
          </a:xfrm>
          <a:prstGeom prst="rect">
            <a:avLst/>
          </a:prstGeom>
          <a:solidFill>
            <a:schemeClr val="tx1">
              <a:lumMod val="75000"/>
              <a:lumOff val="25000"/>
              <a:alpha val="70000"/>
            </a:schemeClr>
          </a:solidFill>
        </p:spPr>
        <p:txBody>
          <a:bodyPr wrap="square" rtlCol="0" anchor="ctr">
            <a:spAutoFit/>
          </a:bodyPr>
          <a:lstStyle/>
          <a:p>
            <a:pPr algn="ctr"/>
            <a:r>
              <a:rPr lang="en-US" dirty="0">
                <a:solidFill>
                  <a:schemeClr val="bg1"/>
                </a:solidFill>
              </a:rPr>
              <a:t>Global</a:t>
            </a:r>
          </a:p>
          <a:p>
            <a:pPr algn="ctr"/>
            <a:r>
              <a:rPr lang="en-US" dirty="0">
                <a:solidFill>
                  <a:schemeClr val="bg1"/>
                </a:solidFill>
              </a:rPr>
              <a:t>Mobility</a:t>
            </a:r>
          </a:p>
        </p:txBody>
      </p:sp>
      <p:sp>
        <p:nvSpPr>
          <p:cNvPr id="8" name="TextBox 7"/>
          <p:cNvSpPr txBox="1"/>
          <p:nvPr/>
        </p:nvSpPr>
        <p:spPr>
          <a:xfrm>
            <a:off x="5562600" y="3747701"/>
            <a:ext cx="1828800" cy="646331"/>
          </a:xfrm>
          <a:prstGeom prst="rect">
            <a:avLst/>
          </a:prstGeom>
          <a:solidFill>
            <a:schemeClr val="tx1">
              <a:lumMod val="75000"/>
              <a:lumOff val="25000"/>
              <a:alpha val="70000"/>
            </a:schemeClr>
          </a:solidFill>
        </p:spPr>
        <p:txBody>
          <a:bodyPr wrap="square" rtlCol="0" anchor="ctr">
            <a:spAutoFit/>
          </a:bodyPr>
          <a:lstStyle/>
          <a:p>
            <a:pPr algn="ctr"/>
            <a:r>
              <a:rPr lang="en-US" dirty="0">
                <a:solidFill>
                  <a:schemeClr val="bg1"/>
                </a:solidFill>
              </a:rPr>
              <a:t>Total</a:t>
            </a:r>
          </a:p>
          <a:p>
            <a:pPr algn="ctr"/>
            <a:r>
              <a:rPr lang="en-US" dirty="0">
                <a:solidFill>
                  <a:schemeClr val="bg1"/>
                </a:solidFill>
              </a:rPr>
              <a:t>Rewards</a:t>
            </a:r>
          </a:p>
        </p:txBody>
      </p:sp>
      <p:cxnSp>
        <p:nvCxnSpPr>
          <p:cNvPr id="4" name="Straight Arrow Connector 3"/>
          <p:cNvCxnSpPr>
            <a:stCxn id="5" idx="3"/>
            <a:endCxn id="7" idx="1"/>
          </p:cNvCxnSpPr>
          <p:nvPr/>
        </p:nvCxnSpPr>
        <p:spPr>
          <a:xfrm>
            <a:off x="3124200" y="2165867"/>
            <a:ext cx="2438400"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a:stCxn id="7" idx="2"/>
            <a:endCxn id="8" idx="0"/>
          </p:cNvCxnSpPr>
          <p:nvPr/>
        </p:nvCxnSpPr>
        <p:spPr>
          <a:xfrm>
            <a:off x="6477000" y="2489032"/>
            <a:ext cx="0" cy="1258669"/>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stCxn id="8" idx="1"/>
            <a:endCxn id="6" idx="3"/>
          </p:cNvCxnSpPr>
          <p:nvPr/>
        </p:nvCxnSpPr>
        <p:spPr>
          <a:xfrm flipH="1">
            <a:off x="3124200" y="4070867"/>
            <a:ext cx="2438400"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p:cNvCxnSpPr>
            <a:stCxn id="6" idx="0"/>
          </p:cNvCxnSpPr>
          <p:nvPr/>
        </p:nvCxnSpPr>
        <p:spPr>
          <a:xfrm flipV="1">
            <a:off x="2209800" y="2489032"/>
            <a:ext cx="0" cy="1258669"/>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p:cNvCxnSpPr>
            <a:stCxn id="7" idx="2"/>
            <a:endCxn id="6" idx="0"/>
          </p:cNvCxnSpPr>
          <p:nvPr/>
        </p:nvCxnSpPr>
        <p:spPr>
          <a:xfrm flipH="1">
            <a:off x="2209800" y="2489032"/>
            <a:ext cx="4267200" cy="1258669"/>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p:cNvCxnSpPr>
            <a:stCxn id="5" idx="2"/>
            <a:endCxn id="8" idx="0"/>
          </p:cNvCxnSpPr>
          <p:nvPr/>
        </p:nvCxnSpPr>
        <p:spPr>
          <a:xfrm>
            <a:off x="2209800" y="2489032"/>
            <a:ext cx="4267200" cy="1258669"/>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17234051"/>
      </p:ext>
    </p:extLst>
  </p:cSld>
  <p:clrMapOvr>
    <a:masterClrMapping/>
  </p:clrMapOvr>
</p:sld>
</file>

<file path=ppt/theme/theme1.xml><?xml version="1.0" encoding="utf-8"?>
<a:theme xmlns:a="http://schemas.openxmlformats.org/drawingml/2006/main" name="StockLayouts Computer &amp; Information Technology TC998">
  <a:themeElements>
    <a:clrScheme name="BAMM">
      <a:dk1>
        <a:sysClr val="windowText" lastClr="000000"/>
      </a:dk1>
      <a:lt1>
        <a:sysClr val="window" lastClr="FFFFFF"/>
      </a:lt1>
      <a:dk2>
        <a:srgbClr val="3F3F42"/>
      </a:dk2>
      <a:lt2>
        <a:srgbClr val="DEDDDC"/>
      </a:lt2>
      <a:accent1>
        <a:srgbClr val="239FC7"/>
      </a:accent1>
      <a:accent2>
        <a:srgbClr val="A2C767"/>
      </a:accent2>
      <a:accent3>
        <a:srgbClr val="917A96"/>
      </a:accent3>
      <a:accent4>
        <a:srgbClr val="C99121"/>
      </a:accent4>
      <a:accent5>
        <a:srgbClr val="BDC921"/>
      </a:accent5>
      <a:accent6>
        <a:srgbClr val="21ADC9"/>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2355</TotalTime>
  <Words>930</Words>
  <Application>Microsoft Office PowerPoint</Application>
  <PresentationFormat>On-screen Show (4:3)</PresentationFormat>
  <Paragraphs>232</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PGothic</vt:lpstr>
      <vt:lpstr>Arial</vt:lpstr>
      <vt:lpstr>Arial Narrow</vt:lpstr>
      <vt:lpstr>Bradley Hand ITC</vt:lpstr>
      <vt:lpstr>Calibri</vt:lpstr>
      <vt:lpstr>Wingdings</vt:lpstr>
      <vt:lpstr>StockLayouts Computer &amp; Information Technology TC998</vt:lpstr>
      <vt:lpstr>Mobilizing Superhero Talent</vt:lpstr>
      <vt:lpstr>Introducing our Superhero Panel</vt:lpstr>
      <vt:lpstr>Introducing our Superhero Panel</vt:lpstr>
      <vt:lpstr>Pinspiration</vt:lpstr>
      <vt:lpstr>Introducing our Superhero Panel</vt:lpstr>
      <vt:lpstr>Introducing our Superhero Panel</vt:lpstr>
      <vt:lpstr>Introducing our Superhero Panel</vt:lpstr>
      <vt:lpstr>Introducing our Superhero Panel</vt:lpstr>
      <vt:lpstr>Flex then</vt:lpstr>
      <vt:lpstr>Employees say</vt:lpstr>
      <vt:lpstr>Managers say</vt:lpstr>
      <vt:lpstr>Combining talent acquisition, talent management, and mobility</vt:lpstr>
      <vt:lpstr>Connecting across functions</vt:lpstr>
      <vt:lpstr>Using analytics to drive change</vt:lpstr>
      <vt:lpstr>Flex now</vt:lpstr>
      <vt:lpstr>Flex now</vt:lpstr>
      <vt:lpstr>Nike: Talent mobility strategy</vt:lpstr>
      <vt:lpstr>Questions and Answers</vt:lpstr>
    </vt:vector>
  </TitlesOfParts>
  <Company>StockLayouts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StockLayouts</dc:creator>
  <cp:lastModifiedBy>Alejandra Zapatero</cp:lastModifiedBy>
  <cp:revision>222</cp:revision>
  <cp:lastPrinted>2017-02-13T17:11:56Z</cp:lastPrinted>
  <dcterms:created xsi:type="dcterms:W3CDTF">2010-07-09T22:21:36Z</dcterms:created>
  <dcterms:modified xsi:type="dcterms:W3CDTF">2017-02-22T18:27:53Z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4426486</vt:lpwstr>
  </property>
  <property fmtid="{D5CDD505-2E9C-101B-9397-08002B2CF9AE}" pid="3" name="NXPowerLiteSettings">
    <vt:lpwstr>C7000400038000</vt:lpwstr>
  </property>
  <property fmtid="{D5CDD505-2E9C-101B-9397-08002B2CF9AE}" pid="4" name="NXPowerLiteVersion">
    <vt:lpwstr>D7.1.2</vt:lpwstr>
  </property>
</Properties>
</file>