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5"/>
  </p:notesMasterIdLst>
  <p:sldIdLst>
    <p:sldId id="256" r:id="rId2"/>
    <p:sldId id="259" r:id="rId3"/>
    <p:sldId id="260" r:id="rId4"/>
    <p:sldId id="281" r:id="rId5"/>
    <p:sldId id="282" r:id="rId6"/>
    <p:sldId id="286" r:id="rId7"/>
    <p:sldId id="258" r:id="rId8"/>
    <p:sldId id="257" r:id="rId9"/>
    <p:sldId id="277" r:id="rId10"/>
    <p:sldId id="261" r:id="rId11"/>
    <p:sldId id="278" r:id="rId12"/>
    <p:sldId id="285" r:id="rId13"/>
    <p:sldId id="273" r:id="rId1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dney, Alison" initials="SA" lastIdx="1" clrIdx="0">
    <p:extLst>
      <p:ext uri="{19B8F6BF-5375-455C-9EA6-DF929625EA0E}">
        <p15:presenceInfo xmlns:p15="http://schemas.microsoft.com/office/powerpoint/2012/main" userId="S-1-5-21-1682440535-2144020306-1850952788-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51BFE1"/>
    <a:srgbClr val="A2C767"/>
    <a:srgbClr val="917A96"/>
    <a:srgbClr val="D5A6DE"/>
    <a:srgbClr val="70AC2E"/>
    <a:srgbClr val="239FC7"/>
    <a:srgbClr val="676767"/>
    <a:srgbClr val="2E3640"/>
    <a:srgbClr val="E33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493" autoAdjust="0"/>
  </p:normalViewPr>
  <p:slideViewPr>
    <p:cSldViewPr>
      <p:cViewPr varScale="1">
        <p:scale>
          <a:sx n="99" d="100"/>
          <a:sy n="99" d="100"/>
        </p:scale>
        <p:origin x="78" y="2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58"/>
    </p:cViewPr>
  </p:sorterViewPr>
  <p:notesViewPr>
    <p:cSldViewPr>
      <p:cViewPr varScale="1">
        <p:scale>
          <a:sx n="83" d="100"/>
          <a:sy n="83" d="100"/>
        </p:scale>
        <p:origin x="189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1629D8A1-8F5D-4A23-8DEA-236DD941E075}" type="datetimeFigureOut">
              <a:rPr lang="en-US" smtClean="0"/>
              <a:t>2/16/2017</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FA6F1BA-84C1-45DB-8016-A571AEBC3DF1}" type="slidenum">
              <a:rPr lang="en-US" smtClean="0"/>
              <a:t>‹#›</a:t>
            </a:fld>
            <a:endParaRPr lang="en-US"/>
          </a:p>
        </p:txBody>
      </p:sp>
    </p:spTree>
    <p:extLst>
      <p:ext uri="{BB962C8B-B14F-4D97-AF65-F5344CB8AC3E}">
        <p14:creationId xmlns:p14="http://schemas.microsoft.com/office/powerpoint/2010/main" val="319891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6F1BA-84C1-45DB-8016-A571AEBC3DF1}" type="slidenum">
              <a:rPr lang="en-US" smtClean="0"/>
              <a:t>1</a:t>
            </a:fld>
            <a:endParaRPr lang="en-US"/>
          </a:p>
        </p:txBody>
      </p:sp>
    </p:spTree>
    <p:extLst>
      <p:ext uri="{BB962C8B-B14F-4D97-AF65-F5344CB8AC3E}">
        <p14:creationId xmlns:p14="http://schemas.microsoft.com/office/powerpoint/2010/main" val="348940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Most of you have heard the term Duty of Care – it’s a legal term which, basically, simply means the responsibility of companies to care for their employees and avoid, as much as possible, the risk of “reasonably foreseeable” injury. </a:t>
            </a:r>
          </a:p>
          <a:p>
            <a:endParaRPr lang="en-US" dirty="0"/>
          </a:p>
          <a:p>
            <a:r>
              <a:rPr lang="en-US" dirty="0" smtClean="0"/>
              <a:t>Duty of care includes a number of issues. Top of mind are usually those relating to safety and security</a:t>
            </a:r>
            <a:r>
              <a:rPr lang="en-US" dirty="0"/>
              <a:t>. Those challenges typically become even more intense when companies are moving employees to less traditional locations – and in fact respondents to another recent Cartus survey  named 72 assignment destinations that were “new” to their companies</a:t>
            </a:r>
            <a:r>
              <a:rPr lang="en-US" dirty="0" smtClean="0"/>
              <a:t>. </a:t>
            </a:r>
          </a:p>
          <a:p>
            <a:endParaRPr lang="en-US" dirty="0"/>
          </a:p>
          <a:p>
            <a:r>
              <a:rPr lang="en-US" dirty="0" smtClean="0"/>
              <a:t>On this slide, you can see the Top Ten locations that  survey respondents are moving employees to – with the stars denoting countries they also found most challenging for assignments, a clear indication of the priority of Duty of Care issues.</a:t>
            </a:r>
          </a:p>
          <a:p>
            <a:endParaRPr lang="en-US" dirty="0"/>
          </a:p>
          <a:p>
            <a:r>
              <a:rPr lang="en-US" dirty="0" smtClean="0"/>
              <a:t>Of course, tax and immigration are also related to Duty of Care, and with the recent Executive Orders on immigration, which many of you are likely dealing with right now, we can see that it’s not only emerging market countries that can pose challenges for relocation managers.  </a:t>
            </a:r>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11</a:t>
            </a:fld>
            <a:endParaRPr lang="en-US"/>
          </a:p>
        </p:txBody>
      </p:sp>
    </p:spTree>
    <p:extLst>
      <p:ext uri="{BB962C8B-B14F-4D97-AF65-F5344CB8AC3E}">
        <p14:creationId xmlns:p14="http://schemas.microsoft.com/office/powerpoint/2010/main" val="358102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A6F1BA-84C1-45DB-8016-A571AEBC3DF1}" type="slidenum">
              <a:rPr lang="en-US" smtClean="0"/>
              <a:t>13</a:t>
            </a:fld>
            <a:endParaRPr lang="en-US"/>
          </a:p>
        </p:txBody>
      </p:sp>
    </p:spTree>
    <p:extLst>
      <p:ext uri="{BB962C8B-B14F-4D97-AF65-F5344CB8AC3E}">
        <p14:creationId xmlns:p14="http://schemas.microsoft.com/office/powerpoint/2010/main" val="313199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350838"/>
            <a:ext cx="4156075" cy="3117850"/>
          </a:xfrm>
        </p:spPr>
      </p:sp>
      <p:sp>
        <p:nvSpPr>
          <p:cNvPr id="3" name="Notes Placeholder 2"/>
          <p:cNvSpPr>
            <a:spLocks noGrp="1"/>
          </p:cNvSpPr>
          <p:nvPr>
            <p:ph type="body" idx="1"/>
          </p:nvPr>
        </p:nvSpPr>
        <p:spPr>
          <a:xfrm>
            <a:off x="685199" y="3627437"/>
            <a:ext cx="5607050" cy="3636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Our</a:t>
            </a:r>
            <a:r>
              <a:rPr lang="en-US" sz="1100" baseline="0" dirty="0" smtClean="0"/>
              <a:t> panelists include a seasoned group of Relocation Superheroes</a:t>
            </a:r>
            <a:r>
              <a:rPr lang="en-US" sz="1100" dirty="0" smtClean="0"/>
              <a:t>!</a:t>
            </a:r>
          </a:p>
          <a:p>
            <a:endParaRPr lang="en-US" sz="1100" b="1" dirty="0" smtClean="0"/>
          </a:p>
          <a:p>
            <a:r>
              <a:rPr lang="en-US" sz="1100" b="1" dirty="0" smtClean="0"/>
              <a:t>Debbie</a:t>
            </a:r>
            <a:r>
              <a:rPr lang="en-US" sz="1100" dirty="0" smtClean="0"/>
              <a:t> </a:t>
            </a:r>
            <a:r>
              <a:rPr lang="en-US" sz="1100" b="1" dirty="0" err="1"/>
              <a:t>Covery</a:t>
            </a:r>
            <a:r>
              <a:rPr lang="en-US" sz="1100" dirty="0"/>
              <a:t> is </a:t>
            </a:r>
            <a:r>
              <a:rPr lang="en-US" sz="1100" dirty="0" smtClean="0"/>
              <a:t>the Global Operations Manager of </a:t>
            </a:r>
            <a:r>
              <a:rPr lang="en-US" sz="1100" dirty="0"/>
              <a:t>Talent Mobility </a:t>
            </a:r>
            <a:r>
              <a:rPr lang="en-US" sz="1100" dirty="0" smtClean="0"/>
              <a:t>for Nike. She </a:t>
            </a:r>
            <a:r>
              <a:rPr lang="en-US" sz="1100" dirty="0"/>
              <a:t>currently oversees programs, process, systems, vendor management and data analytics for Nike’s Talent Mobility COE. </a:t>
            </a:r>
            <a:r>
              <a:rPr lang="en-US" sz="1100" dirty="0" smtClean="0"/>
              <a:t> Prior to her </a:t>
            </a:r>
            <a:r>
              <a:rPr lang="en-US" sz="1100" dirty="0" err="1" smtClean="0"/>
              <a:t>postion</a:t>
            </a:r>
            <a:r>
              <a:rPr lang="en-US" sz="1100" dirty="0" smtClean="0"/>
              <a:t> at Nike, Debbie managed Global Mobility and Immigration programs for several leading </a:t>
            </a:r>
            <a:r>
              <a:rPr lang="en-US" sz="1100" dirty="0" err="1" smtClean="0"/>
              <a:t>multinatioals</a:t>
            </a:r>
            <a:r>
              <a:rPr lang="en-US" sz="1100" dirty="0" smtClean="0"/>
              <a:t> (Amazon and T-Mobile) and has an extensive background in Talent Acquisition. </a:t>
            </a:r>
            <a:endParaRPr lang="en-US" sz="1100" dirty="0"/>
          </a:p>
          <a:p>
            <a:r>
              <a:rPr lang="en-US" sz="1100" dirty="0"/>
              <a:t>  </a:t>
            </a:r>
          </a:p>
          <a:p>
            <a:r>
              <a:rPr lang="en-US" sz="1100" dirty="0"/>
              <a:t>Debbie is a certified Sr. Professional of Human Resources (SPHR) and is also a Global Mobility Specialist (GMS). Debbie has served on the Pacific Northwest Relocation Council Board, and is currently Co-Education Chair for the Portland Relocation Council. </a:t>
            </a:r>
            <a:endParaRPr lang="en-US" sz="1100" dirty="0" smtClean="0"/>
          </a:p>
          <a:p>
            <a:endParaRPr lang="en-US" sz="1100" dirty="0"/>
          </a:p>
          <a:p>
            <a:r>
              <a:rPr lang="en-US" sz="1100" dirty="0"/>
              <a:t>Amy </a:t>
            </a:r>
            <a:r>
              <a:rPr lang="en-US" sz="1100" dirty="0" err="1" smtClean="0"/>
              <a:t>Blaskovitch’s</a:t>
            </a:r>
            <a:r>
              <a:rPr lang="en-US" sz="1100" dirty="0" smtClean="0"/>
              <a:t> </a:t>
            </a:r>
            <a:r>
              <a:rPr lang="en-US" sz="1100" dirty="0"/>
              <a:t>24 year tenure with Qualcomm as Global Mobility Manager included development, implementation, and administration of large scale projects, as well as third party management. Now as an Account Manager with Cartus, she is Qualcomm’s key support and liaison, bringing cutting edge practices and complete oversight for their program, as well as direct support for other clients and recruiters, and global expertise in relocation for all levels and types of relocation. </a:t>
            </a:r>
            <a:r>
              <a:rPr lang="en-US" sz="1100" dirty="0" smtClean="0"/>
              <a:t>  Amy will be representing Qualcomm today in our panel discussion.</a:t>
            </a:r>
          </a:p>
          <a:p>
            <a:endParaRPr lang="en-US" sz="1100" dirty="0"/>
          </a:p>
          <a:p>
            <a:r>
              <a:rPr lang="en-US" sz="1100" dirty="0" smtClean="0"/>
              <a:t>And I’m Peggy Ahern, your moderator.  With global ownership for a portfolio of </a:t>
            </a:r>
            <a:endParaRPr lang="en-US" sz="1100" dirty="0"/>
          </a:p>
          <a:p>
            <a:r>
              <a:rPr lang="en-US" sz="1100" dirty="0" smtClean="0"/>
              <a:t>Fortune </a:t>
            </a:r>
            <a:r>
              <a:rPr lang="en-US" sz="1100" dirty="0"/>
              <a:t>100 multinational companies with teams based in the US, UK, Singapore, Shanghai and </a:t>
            </a:r>
            <a:r>
              <a:rPr lang="en-US" sz="1100" dirty="0" smtClean="0"/>
              <a:t>Bangalore, I’ve seen many of the challenges our panelists will be discussing, and look forward to sharing their superhero experiences and solutions with you! </a:t>
            </a:r>
            <a:endParaRPr lang="en-US" sz="1100" dirty="0"/>
          </a:p>
          <a:p>
            <a:endParaRPr lang="en-US" sz="1100" dirty="0"/>
          </a:p>
          <a:p>
            <a:endParaRPr lang="en-US" dirty="0"/>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2</a:t>
            </a:fld>
            <a:endParaRPr lang="en-US"/>
          </a:p>
        </p:txBody>
      </p:sp>
    </p:spTree>
    <p:extLst>
      <p:ext uri="{BB962C8B-B14F-4D97-AF65-F5344CB8AC3E}">
        <p14:creationId xmlns:p14="http://schemas.microsoft.com/office/powerpoint/2010/main" val="293006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22237"/>
            <a:ext cx="4156075" cy="3117850"/>
          </a:xfrm>
        </p:spPr>
      </p:sp>
      <p:sp>
        <p:nvSpPr>
          <p:cNvPr id="3" name="Notes Placeholder 2"/>
          <p:cNvSpPr>
            <a:spLocks noGrp="1"/>
          </p:cNvSpPr>
          <p:nvPr>
            <p:ph type="body" idx="1"/>
          </p:nvPr>
        </p:nvSpPr>
        <p:spPr>
          <a:xfrm>
            <a:off x="457200" y="3703637"/>
            <a:ext cx="5607050" cy="3636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Our session will open with a little background information on both Nike and Qualcomm . </a:t>
            </a:r>
            <a:r>
              <a:rPr lang="en-US" sz="1100" dirty="0"/>
              <a:t>T</a:t>
            </a:r>
            <a:r>
              <a:rPr lang="en-US" sz="1100" dirty="0" smtClean="0"/>
              <a:t>hen we’ll go into our panel discussion of a few of the top challenges identified in Cartus’ 2016 benchmark survey, and after that, we’ll break out into separate groups who will each be given a separate challenge to solve with their own superhero powers – and we’ll come together to have a representative from each group present their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r>
              <a:rPr lang="en-US" sz="1100" dirty="0" smtClean="0"/>
              <a:t> </a:t>
            </a:r>
            <a:endParaRPr lang="en-US" sz="1100" dirty="0"/>
          </a:p>
          <a:p>
            <a:r>
              <a:rPr lang="en-US" sz="1100" b="1" dirty="0"/>
              <a:t>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smtClean="0"/>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3</a:t>
            </a:fld>
            <a:endParaRPr lang="en-US"/>
          </a:p>
        </p:txBody>
      </p:sp>
    </p:spTree>
    <p:extLst>
      <p:ext uri="{BB962C8B-B14F-4D97-AF65-F5344CB8AC3E}">
        <p14:creationId xmlns:p14="http://schemas.microsoft.com/office/powerpoint/2010/main" val="323730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Nike first - </a:t>
            </a:r>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4</a:t>
            </a:fld>
            <a:endParaRPr lang="en-US"/>
          </a:p>
        </p:txBody>
      </p:sp>
    </p:spTree>
    <p:extLst>
      <p:ext uri="{BB962C8B-B14F-4D97-AF65-F5344CB8AC3E}">
        <p14:creationId xmlns:p14="http://schemas.microsoft.com/office/powerpoint/2010/main" val="100170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let’s take a look at Qualcomm! </a:t>
            </a:r>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5</a:t>
            </a:fld>
            <a:endParaRPr lang="en-US"/>
          </a:p>
        </p:txBody>
      </p:sp>
    </p:spTree>
    <p:extLst>
      <p:ext uri="{BB962C8B-B14F-4D97-AF65-F5344CB8AC3E}">
        <p14:creationId xmlns:p14="http://schemas.microsoft.com/office/powerpoint/2010/main" val="55052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information in this session was based on the findings from Cartus’ 2016 Policy and Practices survey, (conducted in Q4, 2016).</a:t>
            </a:r>
          </a:p>
          <a:p>
            <a:endParaRPr lang="en-US" dirty="0"/>
          </a:p>
          <a:p>
            <a:r>
              <a:rPr lang="en-US" dirty="0" smtClean="0"/>
              <a:t>The survey is  the 7</a:t>
            </a:r>
            <a:r>
              <a:rPr lang="en-US" baseline="30000" dirty="0" smtClean="0"/>
              <a:t>th</a:t>
            </a:r>
            <a:r>
              <a:rPr lang="en-US" dirty="0" smtClean="0"/>
              <a:t> in our series of global trending benchmark surveys. It contains information from 176 global respondents around the globe, whose companies represent nearly 10 million employees worldwide. </a:t>
            </a:r>
          </a:p>
          <a:p>
            <a:endParaRPr lang="en-US" dirty="0"/>
          </a:p>
          <a:p>
            <a:r>
              <a:rPr lang="en-US" dirty="0" smtClean="0"/>
              <a:t>In the U.S., the survey was sponsored by the National Foreign Trade Council and in the UK, by </a:t>
            </a:r>
            <a:r>
              <a:rPr lang="en-US" dirty="0" err="1" smtClean="0"/>
              <a:t>Re:Locate</a:t>
            </a:r>
            <a:r>
              <a:rPr lang="en-US" dirty="0" smtClean="0"/>
              <a:t>, the major trade organization there. Both organizations have regularly sponsored this survey, bringing insights from their membership. </a:t>
            </a:r>
          </a:p>
          <a:p>
            <a:endParaRPr lang="en-US" dirty="0" smtClean="0"/>
          </a:p>
          <a:p>
            <a:r>
              <a:rPr lang="en-US" dirty="0" smtClean="0"/>
              <a:t>You’ve all got copies of our survey on your seats – and I hope you enjoy them and feel free to come to any of your Cartus representatives during the conference with any questions! </a:t>
            </a:r>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7</a:t>
            </a:fld>
            <a:endParaRPr lang="en-US"/>
          </a:p>
        </p:txBody>
      </p:sp>
    </p:spTree>
    <p:extLst>
      <p:ext uri="{BB962C8B-B14F-4D97-AF65-F5344CB8AC3E}">
        <p14:creationId xmlns:p14="http://schemas.microsoft.com/office/powerpoint/2010/main" val="36782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2016 survey  identified many different relocation issues,  the main overriding concern really boils down to the balance between cost control vs. a positive employee experience – while getting the job done!  </a:t>
            </a:r>
          </a:p>
          <a:p>
            <a:endParaRPr lang="en-US" dirty="0"/>
          </a:p>
          <a:p>
            <a:r>
              <a:rPr lang="en-US" dirty="0" smtClean="0"/>
              <a:t>Certainly, Batman and Robin can’t figure this one out – so let’s see what our panelists have to say! </a:t>
            </a:r>
          </a:p>
          <a:p>
            <a:endParaRPr lang="en-US" dirty="0"/>
          </a:p>
          <a:p>
            <a:r>
              <a:rPr lang="en-US" dirty="0" smtClean="0"/>
              <a:t>Qualcomm and Nike</a:t>
            </a:r>
            <a:r>
              <a:rPr lang="en-US" dirty="0"/>
              <a:t> </a:t>
            </a:r>
            <a:r>
              <a:rPr lang="en-US" dirty="0" smtClean="0"/>
              <a:t>reflect these competing challenges  directly, with one being focused more on the cost issues and one being more focused on the employee experience.  </a:t>
            </a:r>
          </a:p>
          <a:p>
            <a:endParaRPr lang="en-US" dirty="0"/>
          </a:p>
          <a:p>
            <a:r>
              <a:rPr lang="en-US" dirty="0" smtClean="0"/>
              <a:t>Achieving the right balance for your company involves many different aspects of a relocation program. The three we will be focusing on today are Flexibility, Cost Control, and Duty of Care. </a:t>
            </a:r>
          </a:p>
          <a:p>
            <a:endParaRPr lang="en-US" dirty="0"/>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8</a:t>
            </a:fld>
            <a:endParaRPr lang="en-US"/>
          </a:p>
        </p:txBody>
      </p:sp>
    </p:spTree>
    <p:extLst>
      <p:ext uri="{BB962C8B-B14F-4D97-AF65-F5344CB8AC3E}">
        <p14:creationId xmlns:p14="http://schemas.microsoft.com/office/powerpoint/2010/main" val="226795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will come as no surprise to say that cost focus remains high among companies overall – in fact, it was the number 1 challenge for mobility managers and programs for the last 4 years of Cartus surveys. </a:t>
            </a:r>
          </a:p>
          <a:p>
            <a:endParaRPr lang="en-US" dirty="0" smtClean="0"/>
          </a:p>
          <a:p>
            <a:r>
              <a:rPr lang="en-US" dirty="0" smtClean="0"/>
              <a:t>What was more interesting was that, while  companies focus on cost control went down almost 30 percentage points over the past several years,  the number of respondents who said that cost focus was remaining the same went steadily up. The end result of that is that – probably no surprise to many of you – cost control is simply becoming business as usual. </a:t>
            </a:r>
          </a:p>
          <a:p>
            <a:endParaRPr lang="en-US" dirty="0"/>
          </a:p>
          <a:p>
            <a:r>
              <a:rPr lang="en-US" dirty="0" smtClean="0"/>
              <a:t>So Amy, how does Qualcomm approach cost control? </a:t>
            </a:r>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9</a:t>
            </a:fld>
            <a:endParaRPr lang="en-US"/>
          </a:p>
        </p:txBody>
      </p:sp>
    </p:spTree>
    <p:extLst>
      <p:ext uri="{BB962C8B-B14F-4D97-AF65-F5344CB8AC3E}">
        <p14:creationId xmlns:p14="http://schemas.microsoft.com/office/powerpoint/2010/main" val="86582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76% of companies in our survey said the need for more flexibility in their relocation programs was  increasing – partly driven by budget constraints, and partly due to changing employee demographics and needs. Both of those drivers were up 13 full percentage points over our 2014 survey. </a:t>
            </a:r>
          </a:p>
          <a:p>
            <a:endParaRPr lang="en-US" dirty="0" smtClean="0"/>
          </a:p>
          <a:p>
            <a:r>
              <a:rPr lang="en-US" dirty="0" smtClean="0"/>
              <a:t>There are a number of things that companies in general are doing to meet the flexibility needs – let’s see what our Superhero panelists have to say. </a:t>
            </a:r>
          </a:p>
          <a:p>
            <a:endParaRPr lang="en-US" dirty="0"/>
          </a:p>
        </p:txBody>
      </p:sp>
      <p:sp>
        <p:nvSpPr>
          <p:cNvPr id="4" name="Slide Number Placeholder 3"/>
          <p:cNvSpPr>
            <a:spLocks noGrp="1"/>
          </p:cNvSpPr>
          <p:nvPr>
            <p:ph type="sldNum" sz="quarter" idx="10"/>
          </p:nvPr>
        </p:nvSpPr>
        <p:spPr/>
        <p:txBody>
          <a:bodyPr/>
          <a:lstStyle/>
          <a:p>
            <a:fld id="{4FA6F1BA-84C1-45DB-8016-A571AEBC3DF1}" type="slidenum">
              <a:rPr lang="en-US" smtClean="0"/>
              <a:t>10</a:t>
            </a:fld>
            <a:endParaRPr lang="en-US"/>
          </a:p>
        </p:txBody>
      </p:sp>
    </p:spTree>
    <p:extLst>
      <p:ext uri="{BB962C8B-B14F-4D97-AF65-F5344CB8AC3E}">
        <p14:creationId xmlns:p14="http://schemas.microsoft.com/office/powerpoint/2010/main" val="32573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tile tx="0" ty="311150" sx="50000" sy="50000" flip="none" algn="ctr"/>
          </a:blip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smtClean="0"/>
              <a:t>Title of the Presentation</a:t>
            </a:r>
            <a:endParaRPr lang="en-US" dirty="0"/>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presentation</a:t>
            </a:r>
            <a:endParaRPr lang="en-US" dirty="0"/>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smtClean="0"/>
              <a:t>Content Page </a:t>
            </a:r>
            <a:br>
              <a:rPr lang="en-US" dirty="0" smtClean="0"/>
            </a:br>
            <a:r>
              <a:rPr lang="en-US" dirty="0" smtClean="0"/>
              <a:t>with Text</a:t>
            </a:r>
            <a:endParaRPr lang="en-US" dirty="0"/>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a:t>
            </a:r>
            <a:endParaRPr lang="en-US" dirty="0"/>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with Text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61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smtClean="0"/>
              <a:t>Content Page </a:t>
            </a:r>
            <a:br>
              <a:rPr lang="en-US" dirty="0" smtClean="0"/>
            </a:br>
            <a:r>
              <a:rPr lang="en-US" dirty="0" smtClean="0"/>
              <a:t>with Text and Photo</a:t>
            </a:r>
            <a:endParaRPr lang="en-US" dirty="0"/>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photo</a:t>
            </a:r>
            <a:endParaRPr lang="en-US" dirty="0"/>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smtClean="0"/>
              <a:t>Content Page </a:t>
            </a:r>
            <a:br>
              <a:rPr lang="en-US" dirty="0" smtClean="0"/>
            </a:br>
            <a:r>
              <a:rPr lang="en-US" dirty="0" smtClean="0"/>
              <a:t>with Text</a:t>
            </a:r>
            <a:endParaRPr lang="en-US"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20" r:id="rId3"/>
    <p:sldLayoutId id="2147483719" r:id="rId4"/>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rtus.qumucloud.com/view/Nik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www.qualcomm.com/5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smtClean="0">
                <a:solidFill>
                  <a:srgbClr val="239FC7"/>
                </a:solidFill>
              </a:rPr>
              <a:t>Superheroes </a:t>
            </a:r>
            <a:br>
              <a:rPr lang="en-US" dirty="0" smtClean="0">
                <a:solidFill>
                  <a:srgbClr val="239FC7"/>
                </a:solidFill>
              </a:rPr>
            </a:br>
            <a:r>
              <a:rPr lang="en-US" dirty="0" smtClean="0">
                <a:solidFill>
                  <a:srgbClr val="239FC7"/>
                </a:solidFill>
              </a:rPr>
              <a:t>of Relocation:</a:t>
            </a:r>
            <a:endParaRPr lang="en-US" dirty="0">
              <a:solidFill>
                <a:srgbClr val="239FC7"/>
              </a:solidFill>
            </a:endParaRPr>
          </a:p>
        </p:txBody>
      </p:sp>
      <p:sp>
        <p:nvSpPr>
          <p:cNvPr id="17" name="Subtitle 16"/>
          <p:cNvSpPr>
            <a:spLocks noGrp="1"/>
          </p:cNvSpPr>
          <p:nvPr>
            <p:ph type="subTitle" idx="1"/>
          </p:nvPr>
        </p:nvSpPr>
        <p:spPr/>
        <p:txBody>
          <a:bodyPr>
            <a:normAutofit/>
          </a:bodyPr>
          <a:lstStyle/>
          <a:p>
            <a:r>
              <a:rPr lang="en-US" dirty="0" smtClean="0"/>
              <a:t>Challenges and Solutions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Budget Constraints</a:t>
            </a:r>
          </a:p>
          <a:p>
            <a:pPr>
              <a:spcBef>
                <a:spcPts val="2400"/>
              </a:spcBef>
            </a:pPr>
            <a:r>
              <a:rPr lang="en-US" sz="2000" dirty="0" smtClean="0"/>
              <a:t>Changing Employee Expectations</a:t>
            </a:r>
          </a:p>
          <a:p>
            <a:pPr>
              <a:spcBef>
                <a:spcPts val="2400"/>
              </a:spcBef>
            </a:pPr>
            <a:r>
              <a:rPr lang="en-US" sz="2000" dirty="0" smtClean="0"/>
              <a:t>Both     13% in 2 years</a:t>
            </a:r>
            <a:endParaRPr lang="en-US" sz="2000" dirty="0"/>
          </a:p>
        </p:txBody>
      </p:sp>
      <p:sp>
        <p:nvSpPr>
          <p:cNvPr id="3" name="Title 2"/>
          <p:cNvSpPr>
            <a:spLocks noGrp="1"/>
          </p:cNvSpPr>
          <p:nvPr>
            <p:ph type="title"/>
          </p:nvPr>
        </p:nvSpPr>
        <p:spPr/>
        <p:txBody>
          <a:bodyPr/>
          <a:lstStyle/>
          <a:p>
            <a:r>
              <a:rPr lang="en-US" dirty="0" smtClean="0"/>
              <a:t>Flexibility!</a:t>
            </a:r>
            <a:endParaRPr lang="en-US" dirty="0"/>
          </a:p>
        </p:txBody>
      </p:sp>
      <p:sp>
        <p:nvSpPr>
          <p:cNvPr id="5" name="Isosceles Triangle 4"/>
          <p:cNvSpPr>
            <a:spLocks noChangeAspect="1"/>
          </p:cNvSpPr>
          <p:nvPr/>
        </p:nvSpPr>
        <p:spPr>
          <a:xfrm>
            <a:off x="1828800" y="3428467"/>
            <a:ext cx="166454" cy="274320"/>
          </a:xfrm>
          <a:prstGeom prst="triangle">
            <a:avLst/>
          </a:prstGeom>
          <a:solidFill>
            <a:srgbClr val="51BFE1"/>
          </a:solidFill>
          <a:ln>
            <a:solidFill>
              <a:srgbClr val="51BFE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62600" y="2286000"/>
            <a:ext cx="2277223" cy="1480027"/>
            <a:chOff x="5784737" y="3507609"/>
            <a:chExt cx="2277223" cy="1480027"/>
          </a:xfrm>
        </p:grpSpPr>
        <p:sp>
          <p:nvSpPr>
            <p:cNvPr id="11" name="TextBox 10"/>
            <p:cNvSpPr txBox="1"/>
            <p:nvPr/>
          </p:nvSpPr>
          <p:spPr>
            <a:xfrm>
              <a:off x="5995902" y="4574498"/>
              <a:ext cx="1846118" cy="307777"/>
            </a:xfrm>
            <a:prstGeom prst="rect">
              <a:avLst/>
            </a:prstGeom>
            <a:noFill/>
          </p:spPr>
          <p:txBody>
            <a:bodyPr wrap="square" rtlCol="0">
              <a:spAutoFit/>
            </a:bodyPr>
            <a:lstStyle/>
            <a:p>
              <a:r>
                <a:rPr lang="en-US" sz="1400" dirty="0">
                  <a:solidFill>
                    <a:schemeClr val="tx2"/>
                  </a:solidFill>
                  <a:latin typeface="+mn-lt"/>
                </a:rPr>
                <a:t>n</a:t>
              </a:r>
              <a:r>
                <a:rPr lang="en-US" sz="1400" dirty="0" smtClean="0">
                  <a:solidFill>
                    <a:schemeClr val="tx2"/>
                  </a:solidFill>
                  <a:latin typeface="+mn-lt"/>
                </a:rPr>
                <a:t>eed more flexibility</a:t>
              </a:r>
              <a:endParaRPr lang="en-US" sz="1400" dirty="0">
                <a:solidFill>
                  <a:schemeClr val="tx2"/>
                </a:solidFill>
                <a:latin typeface="+mn-lt"/>
              </a:endParaRPr>
            </a:p>
          </p:txBody>
        </p:sp>
        <p:sp>
          <p:nvSpPr>
            <p:cNvPr id="10" name="TextBox 9"/>
            <p:cNvSpPr txBox="1"/>
            <p:nvPr/>
          </p:nvSpPr>
          <p:spPr>
            <a:xfrm>
              <a:off x="5853317" y="3507609"/>
              <a:ext cx="2057400" cy="1323439"/>
            </a:xfrm>
            <a:prstGeom prst="rect">
              <a:avLst/>
            </a:prstGeom>
            <a:noFill/>
          </p:spPr>
          <p:txBody>
            <a:bodyPr wrap="square" rtlCol="0">
              <a:spAutoFit/>
            </a:bodyPr>
            <a:lstStyle/>
            <a:p>
              <a:r>
                <a:rPr lang="en-US" sz="8000" spc="-500" dirty="0" smtClean="0">
                  <a:solidFill>
                    <a:srgbClr val="A2C767"/>
                  </a:solidFill>
                  <a:latin typeface="+mn-lt"/>
                </a:rPr>
                <a:t>76%</a:t>
              </a:r>
              <a:endParaRPr lang="en-US" sz="8000" spc="-500" dirty="0">
                <a:solidFill>
                  <a:srgbClr val="A2C767"/>
                </a:solidFill>
                <a:latin typeface="+mn-lt"/>
              </a:endParaRPr>
            </a:p>
          </p:txBody>
        </p:sp>
        <p:cxnSp>
          <p:nvCxnSpPr>
            <p:cNvPr id="13" name="Straight Connector 12"/>
            <p:cNvCxnSpPr/>
            <p:nvPr/>
          </p:nvCxnSpPr>
          <p:spPr>
            <a:xfrm>
              <a:off x="5784737" y="3581400"/>
              <a:ext cx="21945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987636"/>
              <a:ext cx="21945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93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1364"/>
            <a:ext cx="9144000" cy="3937517"/>
          </a:xfrm>
          <a:prstGeom prst="rect">
            <a:avLst/>
          </a:prstGeom>
        </p:spPr>
      </p:pic>
      <p:sp>
        <p:nvSpPr>
          <p:cNvPr id="13" name="Title 7"/>
          <p:cNvSpPr>
            <a:spLocks noGrp="1"/>
          </p:cNvSpPr>
          <p:nvPr>
            <p:ph type="title"/>
          </p:nvPr>
        </p:nvSpPr>
        <p:spPr>
          <a:xfrm>
            <a:off x="457200" y="457200"/>
            <a:ext cx="5257800" cy="1051560"/>
          </a:xfrm>
        </p:spPr>
        <p:txBody>
          <a:bodyPr>
            <a:noAutofit/>
          </a:bodyPr>
          <a:lstStyle/>
          <a:p>
            <a:r>
              <a:rPr lang="en-US" dirty="0" smtClean="0"/>
              <a:t>Safety and </a:t>
            </a:r>
            <a:br>
              <a:rPr lang="en-US" dirty="0" smtClean="0"/>
            </a:br>
            <a:r>
              <a:rPr lang="en-US" dirty="0" smtClean="0"/>
              <a:t>Security</a:t>
            </a:r>
            <a:endParaRPr lang="en-US" dirty="0"/>
          </a:p>
        </p:txBody>
      </p:sp>
      <p:sp>
        <p:nvSpPr>
          <p:cNvPr id="14" name="Subtitle 8"/>
          <p:cNvSpPr>
            <a:spLocks noGrp="1"/>
          </p:cNvSpPr>
          <p:nvPr>
            <p:ph type="subTitle" idx="11"/>
          </p:nvPr>
        </p:nvSpPr>
        <p:spPr>
          <a:xfrm>
            <a:off x="457200" y="1510553"/>
            <a:ext cx="5257800" cy="475488"/>
          </a:xfrm>
        </p:spPr>
        <p:txBody>
          <a:bodyPr>
            <a:normAutofit/>
          </a:bodyPr>
          <a:lstStyle/>
          <a:p>
            <a:r>
              <a:rPr lang="en-US" dirty="0" smtClean="0"/>
              <a:t>Duty of Care!</a:t>
            </a:r>
            <a:endParaRPr lang="en-US" dirty="0"/>
          </a:p>
        </p:txBody>
      </p:sp>
      <p:sp>
        <p:nvSpPr>
          <p:cNvPr id="3" name="TextBox 2"/>
          <p:cNvSpPr txBox="1"/>
          <p:nvPr/>
        </p:nvSpPr>
        <p:spPr>
          <a:xfrm>
            <a:off x="1714500" y="2514600"/>
            <a:ext cx="1371600" cy="261610"/>
          </a:xfrm>
          <a:prstGeom prst="rect">
            <a:avLst/>
          </a:prstGeom>
          <a:noFill/>
        </p:spPr>
        <p:txBody>
          <a:bodyPr wrap="square" rtlCol="0">
            <a:spAutoFit/>
          </a:bodyPr>
          <a:lstStyle/>
          <a:p>
            <a:pPr algn="ctr"/>
            <a:r>
              <a:rPr lang="en-US" sz="1100" b="1" dirty="0" smtClean="0">
                <a:solidFill>
                  <a:schemeClr val="tx2"/>
                </a:solidFill>
              </a:rPr>
              <a:t>Canada</a:t>
            </a:r>
            <a:endParaRPr lang="en-US" sz="1100" b="1" dirty="0">
              <a:solidFill>
                <a:schemeClr val="tx2"/>
              </a:solidFill>
            </a:endParaRPr>
          </a:p>
        </p:txBody>
      </p:sp>
      <p:sp>
        <p:nvSpPr>
          <p:cNvPr id="11" name="TextBox 10"/>
          <p:cNvSpPr txBox="1"/>
          <p:nvPr/>
        </p:nvSpPr>
        <p:spPr>
          <a:xfrm>
            <a:off x="1076326" y="2819400"/>
            <a:ext cx="1371600" cy="261610"/>
          </a:xfrm>
          <a:prstGeom prst="rect">
            <a:avLst/>
          </a:prstGeom>
          <a:noFill/>
        </p:spPr>
        <p:txBody>
          <a:bodyPr wrap="square" rtlCol="0">
            <a:spAutoFit/>
          </a:bodyPr>
          <a:lstStyle/>
          <a:p>
            <a:pPr algn="ctr"/>
            <a:r>
              <a:rPr lang="en-US" sz="1100" b="1" dirty="0" smtClean="0">
                <a:solidFill>
                  <a:schemeClr val="tx2"/>
                </a:solidFill>
              </a:rPr>
              <a:t>United States*</a:t>
            </a:r>
            <a:endParaRPr lang="en-US" sz="1100" b="1" dirty="0">
              <a:solidFill>
                <a:schemeClr val="tx2"/>
              </a:solidFill>
            </a:endParaRPr>
          </a:p>
        </p:txBody>
      </p:sp>
      <p:sp>
        <p:nvSpPr>
          <p:cNvPr id="12" name="TextBox 11"/>
          <p:cNvSpPr txBox="1"/>
          <p:nvPr/>
        </p:nvSpPr>
        <p:spPr>
          <a:xfrm>
            <a:off x="1028700" y="3321016"/>
            <a:ext cx="1371600" cy="261610"/>
          </a:xfrm>
          <a:prstGeom prst="rect">
            <a:avLst/>
          </a:prstGeom>
          <a:noFill/>
        </p:spPr>
        <p:txBody>
          <a:bodyPr wrap="square" rtlCol="0">
            <a:spAutoFit/>
          </a:bodyPr>
          <a:lstStyle/>
          <a:p>
            <a:pPr algn="ctr"/>
            <a:r>
              <a:rPr lang="en-US" sz="1100" b="1" dirty="0" smtClean="0">
                <a:solidFill>
                  <a:schemeClr val="tx2"/>
                </a:solidFill>
              </a:rPr>
              <a:t>Mexico</a:t>
            </a:r>
            <a:endParaRPr lang="en-US" sz="1100" b="1" dirty="0">
              <a:solidFill>
                <a:schemeClr val="tx2"/>
              </a:solidFill>
            </a:endParaRPr>
          </a:p>
        </p:txBody>
      </p:sp>
      <p:sp>
        <p:nvSpPr>
          <p:cNvPr id="15" name="TextBox 14"/>
          <p:cNvSpPr txBox="1"/>
          <p:nvPr/>
        </p:nvSpPr>
        <p:spPr>
          <a:xfrm>
            <a:off x="3502888" y="2271915"/>
            <a:ext cx="1371600" cy="261610"/>
          </a:xfrm>
          <a:prstGeom prst="rect">
            <a:avLst/>
          </a:prstGeom>
          <a:noFill/>
        </p:spPr>
        <p:txBody>
          <a:bodyPr wrap="square" rtlCol="0">
            <a:spAutoFit/>
          </a:bodyPr>
          <a:lstStyle/>
          <a:p>
            <a:pPr algn="ctr"/>
            <a:r>
              <a:rPr lang="en-US" sz="1100" b="1" dirty="0" smtClean="0">
                <a:solidFill>
                  <a:schemeClr val="tx2"/>
                </a:solidFill>
              </a:rPr>
              <a:t>United Kingdom*</a:t>
            </a:r>
            <a:endParaRPr lang="en-US" sz="1100" b="1" dirty="0">
              <a:solidFill>
                <a:schemeClr val="tx2"/>
              </a:solidFill>
            </a:endParaRPr>
          </a:p>
        </p:txBody>
      </p:sp>
      <p:sp>
        <p:nvSpPr>
          <p:cNvPr id="16" name="TextBox 15"/>
          <p:cNvSpPr txBox="1"/>
          <p:nvPr/>
        </p:nvSpPr>
        <p:spPr>
          <a:xfrm>
            <a:off x="3886200" y="2606656"/>
            <a:ext cx="1371600" cy="261610"/>
          </a:xfrm>
          <a:prstGeom prst="rect">
            <a:avLst/>
          </a:prstGeom>
          <a:noFill/>
        </p:spPr>
        <p:txBody>
          <a:bodyPr wrap="square" rtlCol="0">
            <a:spAutoFit/>
          </a:bodyPr>
          <a:lstStyle/>
          <a:p>
            <a:pPr algn="ctr"/>
            <a:r>
              <a:rPr lang="en-US" sz="1100" b="1" dirty="0" smtClean="0">
                <a:solidFill>
                  <a:schemeClr val="tx2"/>
                </a:solidFill>
              </a:rPr>
              <a:t>Germany</a:t>
            </a:r>
            <a:endParaRPr lang="en-US" sz="1100" b="1" dirty="0">
              <a:solidFill>
                <a:schemeClr val="tx2"/>
              </a:solidFill>
            </a:endParaRPr>
          </a:p>
        </p:txBody>
      </p:sp>
      <p:sp>
        <p:nvSpPr>
          <p:cNvPr id="17" name="TextBox 16"/>
          <p:cNvSpPr txBox="1"/>
          <p:nvPr/>
        </p:nvSpPr>
        <p:spPr>
          <a:xfrm>
            <a:off x="6134100" y="2984128"/>
            <a:ext cx="1371600" cy="261610"/>
          </a:xfrm>
          <a:prstGeom prst="rect">
            <a:avLst/>
          </a:prstGeom>
          <a:noFill/>
        </p:spPr>
        <p:txBody>
          <a:bodyPr wrap="square" rtlCol="0">
            <a:spAutoFit/>
          </a:bodyPr>
          <a:lstStyle/>
          <a:p>
            <a:pPr algn="ctr"/>
            <a:r>
              <a:rPr lang="en-US" sz="1100" b="1" dirty="0" smtClean="0">
                <a:solidFill>
                  <a:schemeClr val="tx2"/>
                </a:solidFill>
              </a:rPr>
              <a:t>China*</a:t>
            </a:r>
            <a:endParaRPr lang="en-US" sz="1100" b="1" dirty="0">
              <a:solidFill>
                <a:schemeClr val="tx2"/>
              </a:solidFill>
            </a:endParaRPr>
          </a:p>
        </p:txBody>
      </p:sp>
      <p:sp>
        <p:nvSpPr>
          <p:cNvPr id="18" name="TextBox 17"/>
          <p:cNvSpPr txBox="1"/>
          <p:nvPr/>
        </p:nvSpPr>
        <p:spPr>
          <a:xfrm>
            <a:off x="2191841" y="4308338"/>
            <a:ext cx="1371600" cy="261610"/>
          </a:xfrm>
          <a:prstGeom prst="rect">
            <a:avLst/>
          </a:prstGeom>
          <a:noFill/>
        </p:spPr>
        <p:txBody>
          <a:bodyPr wrap="square" rtlCol="0">
            <a:spAutoFit/>
          </a:bodyPr>
          <a:lstStyle/>
          <a:p>
            <a:pPr algn="ctr"/>
            <a:r>
              <a:rPr lang="en-US" sz="1100" b="1" dirty="0" smtClean="0">
                <a:solidFill>
                  <a:schemeClr val="tx2"/>
                </a:solidFill>
              </a:rPr>
              <a:t>Brazil* (new)</a:t>
            </a:r>
            <a:endParaRPr lang="en-US" sz="1100" b="1" dirty="0">
              <a:solidFill>
                <a:schemeClr val="tx2"/>
              </a:solidFill>
            </a:endParaRPr>
          </a:p>
        </p:txBody>
      </p:sp>
      <p:sp>
        <p:nvSpPr>
          <p:cNvPr id="19" name="TextBox 18"/>
          <p:cNvSpPr txBox="1"/>
          <p:nvPr/>
        </p:nvSpPr>
        <p:spPr>
          <a:xfrm>
            <a:off x="5562600" y="3354939"/>
            <a:ext cx="1371600" cy="261610"/>
          </a:xfrm>
          <a:prstGeom prst="rect">
            <a:avLst/>
          </a:prstGeom>
          <a:noFill/>
        </p:spPr>
        <p:txBody>
          <a:bodyPr wrap="square" rtlCol="0">
            <a:spAutoFit/>
          </a:bodyPr>
          <a:lstStyle/>
          <a:p>
            <a:pPr algn="ctr"/>
            <a:r>
              <a:rPr lang="en-US" sz="1100" b="1" dirty="0" smtClean="0">
                <a:solidFill>
                  <a:schemeClr val="tx2"/>
                </a:solidFill>
              </a:rPr>
              <a:t>India*</a:t>
            </a:r>
            <a:endParaRPr lang="en-US" sz="1100" b="1" dirty="0">
              <a:solidFill>
                <a:schemeClr val="tx2"/>
              </a:solidFill>
            </a:endParaRPr>
          </a:p>
        </p:txBody>
      </p:sp>
      <p:sp>
        <p:nvSpPr>
          <p:cNvPr id="20" name="TextBox 19"/>
          <p:cNvSpPr txBox="1"/>
          <p:nvPr/>
        </p:nvSpPr>
        <p:spPr>
          <a:xfrm>
            <a:off x="6108979" y="4119602"/>
            <a:ext cx="1371600" cy="261610"/>
          </a:xfrm>
          <a:prstGeom prst="rect">
            <a:avLst/>
          </a:prstGeom>
          <a:noFill/>
        </p:spPr>
        <p:txBody>
          <a:bodyPr wrap="square" rtlCol="0">
            <a:spAutoFit/>
          </a:bodyPr>
          <a:lstStyle/>
          <a:p>
            <a:pPr algn="ctr"/>
            <a:r>
              <a:rPr lang="en-US" sz="1100" b="1" dirty="0" smtClean="0">
                <a:solidFill>
                  <a:schemeClr val="tx2"/>
                </a:solidFill>
              </a:rPr>
              <a:t>Malaysia* (new)</a:t>
            </a:r>
            <a:endParaRPr lang="en-US" sz="1100" b="1" dirty="0">
              <a:solidFill>
                <a:schemeClr val="tx2"/>
              </a:solidFill>
            </a:endParaRPr>
          </a:p>
        </p:txBody>
      </p:sp>
      <p:sp>
        <p:nvSpPr>
          <p:cNvPr id="21" name="TextBox 20"/>
          <p:cNvSpPr txBox="1"/>
          <p:nvPr/>
        </p:nvSpPr>
        <p:spPr>
          <a:xfrm>
            <a:off x="7093498" y="3960574"/>
            <a:ext cx="1371600" cy="261610"/>
          </a:xfrm>
          <a:prstGeom prst="rect">
            <a:avLst/>
          </a:prstGeom>
          <a:noFill/>
        </p:spPr>
        <p:txBody>
          <a:bodyPr wrap="square" rtlCol="0">
            <a:spAutoFit/>
          </a:bodyPr>
          <a:lstStyle/>
          <a:p>
            <a:pPr algn="ctr"/>
            <a:r>
              <a:rPr lang="en-US" sz="1100" b="1" dirty="0" smtClean="0">
                <a:solidFill>
                  <a:schemeClr val="tx2"/>
                </a:solidFill>
              </a:rPr>
              <a:t>Singapore</a:t>
            </a:r>
            <a:endParaRPr lang="en-US" sz="1100" b="1" dirty="0">
              <a:solidFill>
                <a:schemeClr val="tx2"/>
              </a:solidFill>
            </a:endParaRPr>
          </a:p>
        </p:txBody>
      </p:sp>
      <p:sp>
        <p:nvSpPr>
          <p:cNvPr id="22" name="TextBox 21"/>
          <p:cNvSpPr txBox="1"/>
          <p:nvPr/>
        </p:nvSpPr>
        <p:spPr>
          <a:xfrm>
            <a:off x="6440355" y="3328153"/>
            <a:ext cx="1371600" cy="261610"/>
          </a:xfrm>
          <a:prstGeom prst="rect">
            <a:avLst/>
          </a:prstGeom>
          <a:noFill/>
        </p:spPr>
        <p:txBody>
          <a:bodyPr wrap="square" rtlCol="0">
            <a:spAutoFit/>
          </a:bodyPr>
          <a:lstStyle/>
          <a:p>
            <a:pPr algn="ctr"/>
            <a:r>
              <a:rPr lang="en-US" sz="1100" b="1" dirty="0" smtClean="0">
                <a:solidFill>
                  <a:schemeClr val="tx2"/>
                </a:solidFill>
              </a:rPr>
              <a:t>UAE*</a:t>
            </a:r>
            <a:endParaRPr lang="en-US" sz="1100" b="1" dirty="0">
              <a:solidFill>
                <a:schemeClr val="tx2"/>
              </a:solidFill>
            </a:endParaRPr>
          </a:p>
        </p:txBody>
      </p:sp>
      <p:sp>
        <p:nvSpPr>
          <p:cNvPr id="4" name="Round Single Corner Rectangle 3"/>
          <p:cNvSpPr/>
          <p:nvPr/>
        </p:nvSpPr>
        <p:spPr>
          <a:xfrm>
            <a:off x="0" y="4415985"/>
            <a:ext cx="2133600" cy="957253"/>
          </a:xfrm>
          <a:prstGeom prst="round1Rect">
            <a:avLst/>
          </a:prstGeom>
          <a:gradFill>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schemeClr val="tx2"/>
                </a:solidFill>
              </a:rPr>
              <a:t>“Now, more than ever, employers are likely to be sued in the United States for injuries or deaths that occur to their employees located and </a:t>
            </a:r>
            <a:r>
              <a:rPr lang="en-US" sz="1000" i="1" dirty="0" smtClean="0">
                <a:solidFill>
                  <a:schemeClr val="tx2"/>
                </a:solidFill>
              </a:rPr>
              <a:t>traveling </a:t>
            </a:r>
            <a:r>
              <a:rPr lang="en-US" sz="1000" i="1" dirty="0">
                <a:solidFill>
                  <a:schemeClr val="tx2"/>
                </a:solidFill>
              </a:rPr>
              <a:t>overseas.” </a:t>
            </a:r>
          </a:p>
        </p:txBody>
      </p:sp>
    </p:spTree>
    <p:extLst>
      <p:ext uri="{BB962C8B-B14F-4D97-AF65-F5344CB8AC3E}">
        <p14:creationId xmlns:p14="http://schemas.microsoft.com/office/powerpoint/2010/main" val="14886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ppt_w/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1EBB4"/>
            </a:gs>
            <a:gs pos="100000">
              <a:srgbClr val="A6CA70"/>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5359254"/>
            <a:ext cx="9144000" cy="241446"/>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57745" y="280454"/>
            <a:ext cx="9877203" cy="6155531"/>
          </a:xfrm>
          <a:prstGeom prst="rect">
            <a:avLst/>
          </a:prstGeom>
          <a:noFill/>
        </p:spPr>
        <p:txBody>
          <a:bodyPr wrap="square" lIns="0" tIns="0" rIns="0" bIns="0">
            <a:spAutoFit/>
          </a:bodyPr>
          <a:lstStyle/>
          <a:p>
            <a:pPr algn="ctr"/>
            <a:r>
              <a:rPr lang="en-US" sz="40000" b="1" dirty="0" smtClean="0">
                <a:ln w="0"/>
                <a:solidFill>
                  <a:srgbClr val="D1EBB4"/>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QA</a:t>
            </a:r>
            <a:endParaRPr lang="en-US" sz="40000" b="1" cap="none" spc="0" dirty="0">
              <a:ln w="0"/>
              <a:solidFill>
                <a:srgbClr val="D1EBB4"/>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Freeform 8"/>
          <p:cNvSpPr>
            <a:spLocks/>
          </p:cNvSpPr>
          <p:nvPr userDrawn="1"/>
        </p:nvSpPr>
        <p:spPr bwMode="auto">
          <a:xfrm>
            <a:off x="3400501" y="980462"/>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noEditPoints="1"/>
          </p:cNvSpPr>
          <p:nvPr userDrawn="1"/>
        </p:nvSpPr>
        <p:spPr bwMode="auto">
          <a:xfrm>
            <a:off x="2800159" y="983872"/>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userDrawn="1"/>
        </p:nvSpPr>
        <p:spPr bwMode="auto">
          <a:xfrm>
            <a:off x="4611417" y="434565"/>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6134519" y="286557"/>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9"/>
          <p:cNvSpPr>
            <a:spLocks/>
          </p:cNvSpPr>
          <p:nvPr/>
        </p:nvSpPr>
        <p:spPr bwMode="auto">
          <a:xfrm>
            <a:off x="7151615" y="876807"/>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6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Breakout Discussions</a:t>
            </a:r>
            <a:r>
              <a:rPr lang="en-US" dirty="0"/>
              <a:t/>
            </a:r>
            <a:br>
              <a:rPr lang="en-US" dirty="0"/>
            </a:br>
            <a:endParaRPr lang="en-US" sz="3100" dirty="0">
              <a:solidFill>
                <a:schemeClr val="tx2"/>
              </a:solidFill>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0"/>
            <a:ext cx="2977686" cy="2625644"/>
          </a:xfrm>
          <a:prstGeom prst="rect">
            <a:avLst/>
          </a:prstGeom>
        </p:spPr>
      </p:pic>
      <p:sp>
        <p:nvSpPr>
          <p:cNvPr id="4" name="Content Placeholder 1"/>
          <p:cNvSpPr>
            <a:spLocks noGrp="1"/>
          </p:cNvSpPr>
          <p:nvPr>
            <p:ph idx="1"/>
          </p:nvPr>
        </p:nvSpPr>
        <p:spPr>
          <a:xfrm>
            <a:off x="762001" y="2209800"/>
            <a:ext cx="7689583" cy="3505200"/>
          </a:xfrm>
        </p:spPr>
        <p:txBody>
          <a:bodyPr>
            <a:normAutofit/>
          </a:bodyPr>
          <a:lstStyle/>
          <a:p>
            <a:r>
              <a:rPr lang="en-US" sz="2000" dirty="0">
                <a:solidFill>
                  <a:srgbClr val="51BFE1"/>
                </a:solidFill>
              </a:rPr>
              <a:t>Cost </a:t>
            </a:r>
            <a:r>
              <a:rPr lang="en-US" sz="2000" dirty="0" smtClean="0">
                <a:solidFill>
                  <a:srgbClr val="51BFE1"/>
                </a:solidFill>
              </a:rPr>
              <a:t>Control:</a:t>
            </a:r>
            <a:r>
              <a:rPr lang="en-US" sz="2000" dirty="0" smtClean="0"/>
              <a:t> Patty Ginochio</a:t>
            </a:r>
            <a:br>
              <a:rPr lang="en-US" sz="2000" dirty="0" smtClean="0"/>
            </a:br>
            <a:r>
              <a:rPr lang="en-US" sz="2000" dirty="0"/>
              <a:t/>
            </a:r>
            <a:br>
              <a:rPr lang="en-US" sz="2000" dirty="0"/>
            </a:br>
            <a:r>
              <a:rPr lang="en-US" sz="2000" dirty="0" smtClean="0">
                <a:solidFill>
                  <a:srgbClr val="51BFE1"/>
                </a:solidFill>
              </a:rPr>
              <a:t>Flexibility: </a:t>
            </a:r>
            <a:r>
              <a:rPr lang="en-US" sz="2000" dirty="0" smtClean="0"/>
              <a:t>Brian Harris</a:t>
            </a:r>
            <a:r>
              <a:rPr lang="en-US" sz="2000" dirty="0"/>
              <a:t/>
            </a:r>
            <a:br>
              <a:rPr lang="en-US" sz="2000" dirty="0"/>
            </a:br>
            <a:r>
              <a:rPr lang="en-US" sz="2000" dirty="0"/>
              <a:t/>
            </a:r>
            <a:br>
              <a:rPr lang="en-US" sz="2000" dirty="0"/>
            </a:br>
            <a:r>
              <a:rPr lang="en-US" sz="2000" dirty="0">
                <a:solidFill>
                  <a:srgbClr val="51BFE1"/>
                </a:solidFill>
              </a:rPr>
              <a:t>Duty of Care: </a:t>
            </a:r>
            <a:r>
              <a:rPr lang="en-US" sz="2000" dirty="0"/>
              <a:t>Jodi Lindemann</a:t>
            </a:r>
          </a:p>
        </p:txBody>
      </p:sp>
    </p:spTree>
    <p:extLst>
      <p:ext uri="{BB962C8B-B14F-4D97-AF65-F5344CB8AC3E}">
        <p14:creationId xmlns:p14="http://schemas.microsoft.com/office/powerpoint/2010/main" val="212592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926" r="5009"/>
          <a:stretch/>
        </p:blipFill>
        <p:spPr>
          <a:xfrm>
            <a:off x="1" y="0"/>
            <a:ext cx="2441447" cy="2103120"/>
          </a:xfrm>
          <a:prstGeom prst="rect">
            <a:avLst/>
          </a:prstGeom>
          <a:ln w="28575">
            <a:no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3999" t="22346" r="868" b="17718"/>
          <a:stretch/>
        </p:blipFill>
        <p:spPr>
          <a:xfrm>
            <a:off x="4261516" y="0"/>
            <a:ext cx="2441242" cy="2103120"/>
          </a:xfrm>
          <a:prstGeom prst="rect">
            <a:avLst/>
          </a:prstGeom>
          <a:ln w="28575">
            <a:noFill/>
          </a:ln>
        </p:spPr>
      </p:pic>
      <p:sp>
        <p:nvSpPr>
          <p:cNvPr id="23" name="TextBox 22"/>
          <p:cNvSpPr txBox="1"/>
          <p:nvPr/>
        </p:nvSpPr>
        <p:spPr>
          <a:xfrm>
            <a:off x="28876" y="2103120"/>
            <a:ext cx="2408427" cy="1077218"/>
          </a:xfrm>
          <a:prstGeom prst="rect">
            <a:avLst/>
          </a:prstGeom>
          <a:noFill/>
        </p:spPr>
        <p:txBody>
          <a:bodyPr wrap="square" rtlCol="0">
            <a:spAutoFit/>
          </a:bodyPr>
          <a:lstStyle/>
          <a:p>
            <a:r>
              <a:rPr lang="en-US" dirty="0" smtClean="0">
                <a:solidFill>
                  <a:srgbClr val="51BFE1"/>
                </a:solidFill>
              </a:rPr>
              <a:t>Amy Blaskovich</a:t>
            </a:r>
            <a:r>
              <a:rPr lang="en-US" sz="2400" dirty="0" smtClean="0">
                <a:solidFill>
                  <a:srgbClr val="51BFE1"/>
                </a:solidFill>
              </a:rPr>
              <a:t/>
            </a:r>
            <a:br>
              <a:rPr lang="en-US" sz="2400" dirty="0" smtClean="0">
                <a:solidFill>
                  <a:srgbClr val="51BFE1"/>
                </a:solidFill>
              </a:rPr>
            </a:br>
            <a:r>
              <a:rPr lang="en-US" sz="1200" dirty="0" smtClean="0">
                <a:solidFill>
                  <a:schemeClr val="tx2"/>
                </a:solidFill>
              </a:rPr>
              <a:t>Account Manager,</a:t>
            </a:r>
            <a:br>
              <a:rPr lang="en-US" sz="1200" dirty="0" smtClean="0">
                <a:solidFill>
                  <a:schemeClr val="tx2"/>
                </a:solidFill>
              </a:rPr>
            </a:br>
            <a:r>
              <a:rPr lang="en-US" sz="1200" dirty="0" smtClean="0">
                <a:solidFill>
                  <a:schemeClr val="tx2"/>
                </a:solidFill>
              </a:rPr>
              <a:t>Cartus </a:t>
            </a:r>
          </a:p>
          <a:p>
            <a:r>
              <a:rPr lang="en-US" sz="1200" dirty="0" smtClean="0">
                <a:solidFill>
                  <a:schemeClr val="tx2"/>
                </a:solidFill>
              </a:rPr>
              <a:t>(</a:t>
            </a:r>
            <a:r>
              <a:rPr lang="en-US" sz="1200" dirty="0">
                <a:solidFill>
                  <a:schemeClr val="tx2"/>
                </a:solidFill>
              </a:rPr>
              <a:t>R</a:t>
            </a:r>
            <a:r>
              <a:rPr lang="en-US" sz="1200" dirty="0" smtClean="0">
                <a:solidFill>
                  <a:schemeClr val="tx2"/>
                </a:solidFill>
              </a:rPr>
              <a:t>epresenting Qualcomm)</a:t>
            </a:r>
            <a:r>
              <a:rPr lang="en-US" sz="1600" dirty="0" smtClean="0">
                <a:solidFill>
                  <a:schemeClr val="tx2"/>
                </a:solidFill>
              </a:rPr>
              <a:t> </a:t>
            </a:r>
            <a:endParaRPr lang="en-US" sz="2000" dirty="0" smtClean="0">
              <a:solidFill>
                <a:schemeClr val="tx2"/>
              </a:solidFill>
            </a:endParaRPr>
          </a:p>
        </p:txBody>
      </p:sp>
      <p:sp>
        <p:nvSpPr>
          <p:cNvPr id="24" name="TextBox 23"/>
          <p:cNvSpPr txBox="1"/>
          <p:nvPr/>
        </p:nvSpPr>
        <p:spPr>
          <a:xfrm>
            <a:off x="2437303" y="2103120"/>
            <a:ext cx="1824213" cy="1015663"/>
          </a:xfrm>
          <a:prstGeom prst="rect">
            <a:avLst/>
          </a:prstGeom>
          <a:noFill/>
        </p:spPr>
        <p:txBody>
          <a:bodyPr wrap="square" rtlCol="0">
            <a:spAutoFit/>
          </a:bodyPr>
          <a:lstStyle/>
          <a:p>
            <a:r>
              <a:rPr lang="en-US" dirty="0" smtClean="0">
                <a:solidFill>
                  <a:srgbClr val="51BFE1"/>
                </a:solidFill>
              </a:rPr>
              <a:t>Peggy Ahern</a:t>
            </a:r>
            <a:r>
              <a:rPr lang="en-US" sz="2400" dirty="0" smtClean="0">
                <a:solidFill>
                  <a:srgbClr val="51BFE1"/>
                </a:solidFill>
              </a:rPr>
              <a:t/>
            </a:r>
            <a:br>
              <a:rPr lang="en-US" sz="2400" dirty="0" smtClean="0">
                <a:solidFill>
                  <a:srgbClr val="51BFE1"/>
                </a:solidFill>
              </a:rPr>
            </a:br>
            <a:r>
              <a:rPr lang="en-US" sz="1200" dirty="0" smtClean="0">
                <a:solidFill>
                  <a:schemeClr val="tx2"/>
                </a:solidFill>
              </a:rPr>
              <a:t>Vice President, </a:t>
            </a:r>
          </a:p>
          <a:p>
            <a:r>
              <a:rPr lang="en-US" sz="1200" dirty="0" smtClean="0">
                <a:solidFill>
                  <a:schemeClr val="tx2"/>
                </a:solidFill>
              </a:rPr>
              <a:t>Account Management </a:t>
            </a:r>
            <a:br>
              <a:rPr lang="en-US" sz="1200" dirty="0" smtClean="0">
                <a:solidFill>
                  <a:schemeClr val="tx2"/>
                </a:solidFill>
              </a:rPr>
            </a:br>
            <a:r>
              <a:rPr lang="en-US" sz="1200" dirty="0" smtClean="0">
                <a:solidFill>
                  <a:schemeClr val="tx2"/>
                </a:solidFill>
              </a:rPr>
              <a:t>Cartus</a:t>
            </a:r>
            <a:endParaRPr lang="en-US" sz="1600" dirty="0" smtClean="0">
              <a:solidFill>
                <a:schemeClr val="tx2"/>
              </a:solidFill>
            </a:endParaRPr>
          </a:p>
        </p:txBody>
      </p:sp>
      <p:sp>
        <p:nvSpPr>
          <p:cNvPr id="25" name="TextBox 24"/>
          <p:cNvSpPr txBox="1"/>
          <p:nvPr/>
        </p:nvSpPr>
        <p:spPr>
          <a:xfrm>
            <a:off x="4261517" y="2103120"/>
            <a:ext cx="2441242" cy="1015663"/>
          </a:xfrm>
          <a:prstGeom prst="rect">
            <a:avLst/>
          </a:prstGeom>
          <a:noFill/>
        </p:spPr>
        <p:txBody>
          <a:bodyPr wrap="square" rtlCol="0">
            <a:spAutoFit/>
          </a:bodyPr>
          <a:lstStyle/>
          <a:p>
            <a:r>
              <a:rPr lang="en-US" dirty="0" smtClean="0">
                <a:solidFill>
                  <a:srgbClr val="51BFE1"/>
                </a:solidFill>
              </a:rPr>
              <a:t>Debbie Covery</a:t>
            </a:r>
            <a:r>
              <a:rPr lang="en-US" sz="2400" dirty="0" smtClean="0">
                <a:solidFill>
                  <a:srgbClr val="51BFE1"/>
                </a:solidFill>
              </a:rPr>
              <a:t/>
            </a:r>
            <a:br>
              <a:rPr lang="en-US" sz="2400" dirty="0" smtClean="0">
                <a:solidFill>
                  <a:srgbClr val="51BFE1"/>
                </a:solidFill>
              </a:rPr>
            </a:br>
            <a:r>
              <a:rPr lang="en-US" sz="1200" dirty="0" smtClean="0">
                <a:solidFill>
                  <a:schemeClr val="tx2"/>
                </a:solidFill>
              </a:rPr>
              <a:t>Global Operations Manager, </a:t>
            </a:r>
            <a:br>
              <a:rPr lang="en-US" sz="1200" dirty="0" smtClean="0">
                <a:solidFill>
                  <a:schemeClr val="tx2"/>
                </a:solidFill>
              </a:rPr>
            </a:br>
            <a:r>
              <a:rPr lang="en-US" sz="1200" dirty="0" smtClean="0">
                <a:solidFill>
                  <a:schemeClr val="tx2"/>
                </a:solidFill>
              </a:rPr>
              <a:t>Talent Mobility,</a:t>
            </a:r>
            <a:r>
              <a:rPr lang="en-US" sz="1200" dirty="0">
                <a:solidFill>
                  <a:schemeClr val="tx2"/>
                </a:solidFill>
              </a:rPr>
              <a:t> </a:t>
            </a:r>
            <a:r>
              <a:rPr lang="en-US" sz="1200" dirty="0" smtClean="0">
                <a:solidFill>
                  <a:schemeClr val="tx2"/>
                </a:solidFill>
              </a:rPr>
              <a:t/>
            </a:r>
            <a:br>
              <a:rPr lang="en-US" sz="1200" dirty="0" smtClean="0">
                <a:solidFill>
                  <a:schemeClr val="tx2"/>
                </a:solidFill>
              </a:rPr>
            </a:br>
            <a:r>
              <a:rPr lang="en-US" sz="1200" dirty="0" smtClean="0">
                <a:solidFill>
                  <a:schemeClr val="tx2"/>
                </a:solidFill>
              </a:rPr>
              <a:t>Nike</a:t>
            </a:r>
            <a:endParaRPr lang="en-US" sz="2000" dirty="0" smtClean="0">
              <a:solidFill>
                <a:schemeClr val="tx2"/>
              </a:solidFill>
            </a:endParaRPr>
          </a:p>
        </p:txBody>
      </p:sp>
      <p:pic>
        <p:nvPicPr>
          <p:cNvPr id="8" name="Content Placeholder 4"/>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2345" t="29982" r="13336" b="19972"/>
          <a:stretch/>
        </p:blipFill>
        <p:spPr>
          <a:xfrm>
            <a:off x="535857" y="3343859"/>
            <a:ext cx="1028701" cy="274320"/>
          </a:xfr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1490" y="3268860"/>
            <a:ext cx="831881" cy="274320"/>
          </a:xfrm>
          <a:prstGeom prst="rect">
            <a:avLst/>
          </a:prstGeom>
        </p:spPr>
      </p:pic>
      <p:pic>
        <p:nvPicPr>
          <p:cNvPr id="10"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078" y="3085980"/>
            <a:ext cx="640117" cy="4572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4879" y="0"/>
            <a:ext cx="2385104" cy="2103120"/>
          </a:xfrm>
          <a:prstGeom prst="rect">
            <a:avLst/>
          </a:prstGeom>
        </p:spPr>
      </p:pic>
      <p:sp>
        <p:nvSpPr>
          <p:cNvPr id="16" name="TextBox 15"/>
          <p:cNvSpPr txBox="1"/>
          <p:nvPr/>
        </p:nvSpPr>
        <p:spPr>
          <a:xfrm>
            <a:off x="6669943" y="2103120"/>
            <a:ext cx="2441242" cy="1015663"/>
          </a:xfrm>
          <a:prstGeom prst="rect">
            <a:avLst/>
          </a:prstGeom>
          <a:noFill/>
        </p:spPr>
        <p:txBody>
          <a:bodyPr wrap="square" rtlCol="0">
            <a:spAutoFit/>
          </a:bodyPr>
          <a:lstStyle/>
          <a:p>
            <a:r>
              <a:rPr lang="en-US" dirty="0" smtClean="0">
                <a:solidFill>
                  <a:srgbClr val="51BFE1"/>
                </a:solidFill>
              </a:rPr>
              <a:t>Natacha Sittner</a:t>
            </a:r>
            <a:r>
              <a:rPr lang="en-US" sz="2400" dirty="0" smtClean="0">
                <a:solidFill>
                  <a:srgbClr val="51BFE1"/>
                </a:solidFill>
              </a:rPr>
              <a:t/>
            </a:r>
            <a:br>
              <a:rPr lang="en-US" sz="2400" dirty="0" smtClean="0">
                <a:solidFill>
                  <a:srgbClr val="51BFE1"/>
                </a:solidFill>
              </a:rPr>
            </a:br>
            <a:r>
              <a:rPr lang="en-US" sz="1200" dirty="0" smtClean="0">
                <a:solidFill>
                  <a:schemeClr val="tx2"/>
                </a:solidFill>
              </a:rPr>
              <a:t>Talent Mobility and</a:t>
            </a:r>
            <a:br>
              <a:rPr lang="en-US" sz="1200" dirty="0" smtClean="0">
                <a:solidFill>
                  <a:schemeClr val="tx2"/>
                </a:solidFill>
              </a:rPr>
            </a:br>
            <a:r>
              <a:rPr lang="en-US" sz="1200" dirty="0" smtClean="0">
                <a:solidFill>
                  <a:schemeClr val="tx2"/>
                </a:solidFill>
              </a:rPr>
              <a:t>Contingent Talent</a:t>
            </a:r>
            <a:r>
              <a:rPr lang="en-US" sz="1200" dirty="0">
                <a:solidFill>
                  <a:schemeClr val="tx2"/>
                </a:solidFill>
              </a:rPr>
              <a:t/>
            </a:r>
            <a:br>
              <a:rPr lang="en-US" sz="1200" dirty="0">
                <a:solidFill>
                  <a:schemeClr val="tx2"/>
                </a:solidFill>
              </a:rPr>
            </a:br>
            <a:r>
              <a:rPr lang="en-US" sz="1200" dirty="0" smtClean="0">
                <a:solidFill>
                  <a:schemeClr val="tx2"/>
                </a:solidFill>
              </a:rPr>
              <a:t>Netflix</a:t>
            </a:r>
            <a:endParaRPr lang="en-US" sz="2000" dirty="0" smtClean="0">
              <a:solidFill>
                <a:schemeClr val="tx2"/>
              </a:solidFill>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4779" y="3118782"/>
            <a:ext cx="457200" cy="457200"/>
          </a:xfrm>
          <a:prstGeom prst="rect">
            <a:avLst/>
          </a:prstGeom>
        </p:spPr>
      </p:pic>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1855"/>
          <a:stretch/>
        </p:blipFill>
        <p:spPr>
          <a:xfrm>
            <a:off x="7315200" y="0"/>
            <a:ext cx="918503" cy="2142289"/>
          </a:xfrm>
          <a:prstGeom prst="rect">
            <a:avLst/>
          </a:prstGeom>
        </p:spPr>
      </p:pic>
    </p:spTree>
    <p:extLst>
      <p:ext uri="{BB962C8B-B14F-4D97-AF65-F5344CB8AC3E}">
        <p14:creationId xmlns:p14="http://schemas.microsoft.com/office/powerpoint/2010/main" val="231639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Overview—Superhero Panelists</a:t>
            </a:r>
          </a:p>
          <a:p>
            <a:pPr>
              <a:spcBef>
                <a:spcPts val="1200"/>
              </a:spcBef>
            </a:pPr>
            <a:r>
              <a:rPr lang="en-US" dirty="0" smtClean="0"/>
              <a:t>Their Challenges:</a:t>
            </a:r>
          </a:p>
          <a:p>
            <a:pPr lvl="1"/>
            <a:r>
              <a:rPr lang="en-US" sz="1800" dirty="0" smtClean="0"/>
              <a:t>Cost</a:t>
            </a:r>
          </a:p>
          <a:p>
            <a:pPr lvl="1"/>
            <a:r>
              <a:rPr lang="en-US" sz="1800" dirty="0" smtClean="0"/>
              <a:t>Flexibility</a:t>
            </a:r>
          </a:p>
          <a:p>
            <a:pPr lvl="1"/>
            <a:r>
              <a:rPr lang="en-US" sz="1800" dirty="0" smtClean="0"/>
              <a:t>Duty of Care</a:t>
            </a:r>
          </a:p>
          <a:p>
            <a:pPr>
              <a:spcBef>
                <a:spcPts val="1200"/>
              </a:spcBef>
            </a:pPr>
            <a:r>
              <a:rPr lang="en-US" dirty="0" smtClean="0"/>
              <a:t>Panel Discussion</a:t>
            </a:r>
          </a:p>
          <a:p>
            <a:pPr>
              <a:spcBef>
                <a:spcPts val="1200"/>
              </a:spcBef>
            </a:pPr>
            <a:r>
              <a:rPr lang="en-US" dirty="0" smtClean="0"/>
              <a:t>Team Breakout Discussions</a:t>
            </a:r>
          </a:p>
          <a:p>
            <a:pPr>
              <a:spcBef>
                <a:spcPts val="1200"/>
              </a:spcBef>
            </a:pPr>
            <a:r>
              <a:rPr lang="en-US" dirty="0" smtClean="0"/>
              <a:t>Superhero Solutions</a:t>
            </a:r>
            <a:endParaRPr lang="en-US" dirty="0"/>
          </a:p>
        </p:txBody>
      </p:sp>
      <p:sp>
        <p:nvSpPr>
          <p:cNvPr id="3" name="Title 2"/>
          <p:cNvSpPr>
            <a:spLocks noGrp="1"/>
          </p:cNvSpPr>
          <p:nvPr>
            <p:ph type="title"/>
          </p:nvPr>
        </p:nvSpPr>
        <p:spPr/>
        <p:txBody>
          <a:bodyPr/>
          <a:lstStyle/>
          <a:p>
            <a:r>
              <a:rPr lang="en-US" dirty="0" smtClean="0"/>
              <a:t>Session Goals</a:t>
            </a:r>
            <a:endParaRPr lang="en-US" dirty="0"/>
          </a:p>
        </p:txBody>
      </p:sp>
    </p:spTree>
    <p:extLst>
      <p:ext uri="{BB962C8B-B14F-4D97-AF65-F5344CB8AC3E}">
        <p14:creationId xmlns:p14="http://schemas.microsoft.com/office/powerpoint/2010/main" val="202658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14600" y="1959510"/>
            <a:ext cx="4114800" cy="2938980"/>
          </a:xfrm>
        </p:spPr>
      </p:pic>
    </p:spTree>
    <p:extLst>
      <p:ext uri="{BB962C8B-B14F-4D97-AF65-F5344CB8AC3E}">
        <p14:creationId xmlns:p14="http://schemas.microsoft.com/office/powerpoint/2010/main" val="190712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27075" y="1906410"/>
            <a:ext cx="7689850" cy="3045180"/>
          </a:xfrm>
        </p:spPr>
      </p:pic>
    </p:spTree>
    <p:extLst>
      <p:ext uri="{BB962C8B-B14F-4D97-AF65-F5344CB8AC3E}">
        <p14:creationId xmlns:p14="http://schemas.microsoft.com/office/powerpoint/2010/main" val="165726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371600"/>
            <a:ext cx="4114800" cy="4114800"/>
          </a:xfrm>
          <a:prstGeom prst="rect">
            <a:avLst/>
          </a:prstGeom>
        </p:spPr>
      </p:pic>
    </p:spTree>
    <p:extLst>
      <p:ext uri="{BB962C8B-B14F-4D97-AF65-F5344CB8AC3E}">
        <p14:creationId xmlns:p14="http://schemas.microsoft.com/office/powerpoint/2010/main" val="69924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2016 Benchmark Survey</a:t>
            </a:r>
            <a:endParaRPr lang="en-US" dirty="0"/>
          </a:p>
        </p:txBody>
      </p:sp>
      <p:sp>
        <p:nvSpPr>
          <p:cNvPr id="4" name="Content Placeholder 3"/>
          <p:cNvSpPr>
            <a:spLocks noGrp="1"/>
          </p:cNvSpPr>
          <p:nvPr>
            <p:ph sz="half" idx="1"/>
          </p:nvPr>
        </p:nvSpPr>
        <p:spPr>
          <a:xfrm>
            <a:off x="762000" y="2209800"/>
            <a:ext cx="4419600" cy="3505200"/>
          </a:xfrm>
        </p:spPr>
        <p:txBody>
          <a:bodyPr>
            <a:normAutofit/>
          </a:bodyPr>
          <a:lstStyle/>
          <a:p>
            <a:pPr marL="285750" indent="-285750">
              <a:buFont typeface="Arial" panose="020B0604020202020204" pitchFamily="34" charset="0"/>
              <a:buChar char="•"/>
            </a:pPr>
            <a:r>
              <a:rPr lang="en-US" sz="1800" dirty="0" smtClean="0"/>
              <a:t>Co-sponsored by NFTC and </a:t>
            </a:r>
            <a:r>
              <a:rPr lang="en-US" sz="1800" dirty="0" err="1" smtClean="0"/>
              <a:t>Re:locate</a:t>
            </a:r>
            <a:endParaRPr lang="en-US" sz="1800" dirty="0" smtClean="0"/>
          </a:p>
          <a:p>
            <a:pPr marL="285750" indent="-285750">
              <a:spcBef>
                <a:spcPts val="1200"/>
              </a:spcBef>
              <a:buFont typeface="Arial" panose="020B0604020202020204" pitchFamily="34" charset="0"/>
              <a:buChar char="•"/>
            </a:pPr>
            <a:r>
              <a:rPr lang="en-US" sz="1800" dirty="0" smtClean="0"/>
              <a:t>7</a:t>
            </a:r>
            <a:r>
              <a:rPr lang="en-US" sz="1800" baseline="30000" dirty="0" smtClean="0"/>
              <a:t>th</a:t>
            </a:r>
            <a:r>
              <a:rPr lang="en-US" sz="1800" dirty="0" smtClean="0"/>
              <a:t> benchmark survey</a:t>
            </a:r>
          </a:p>
          <a:p>
            <a:pPr marL="285750" indent="-285750">
              <a:spcBef>
                <a:spcPts val="1200"/>
              </a:spcBef>
              <a:buFont typeface="Arial" panose="020B0604020202020204" pitchFamily="34" charset="0"/>
              <a:buChar char="•"/>
            </a:pPr>
            <a:r>
              <a:rPr lang="en-US" sz="1800" dirty="0" smtClean="0"/>
              <a:t>176 global respondents</a:t>
            </a:r>
          </a:p>
          <a:p>
            <a:pPr marL="285750" indent="-285750">
              <a:spcBef>
                <a:spcPts val="1200"/>
              </a:spcBef>
              <a:buFont typeface="Arial" panose="020B0604020202020204" pitchFamily="34" charset="0"/>
              <a:buChar char="•"/>
            </a:pPr>
            <a:r>
              <a:rPr lang="en-US" sz="1800" dirty="0" smtClean="0"/>
              <a:t>Companies represent nearly 10 million employees worldwide</a:t>
            </a:r>
            <a:endParaRPr lang="en-US" sz="1800" dirty="0"/>
          </a:p>
        </p:txBody>
      </p:sp>
      <p:pic>
        <p:nvPicPr>
          <p:cNvPr id="8" name="Content Placeholder 4"/>
          <p:cNvPicPr>
            <a:picLocks noChangeAspect="1"/>
          </p:cNvPicPr>
          <p:nvPr/>
        </p:nvPicPr>
        <p:blipFill>
          <a:blip r:embed="rId3"/>
          <a:stretch>
            <a:fillRect/>
          </a:stretch>
        </p:blipFill>
        <p:spPr>
          <a:xfrm>
            <a:off x="5638800" y="1600200"/>
            <a:ext cx="2336994" cy="3291840"/>
          </a:xfrm>
          <a:prstGeom prst="rect">
            <a:avLst/>
          </a:prstGeom>
          <a:effectLst>
            <a:outerShdw blurRad="1905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Cost Control vs. Employee Experience:</a:t>
            </a:r>
            <a:endParaRPr lang="en-US" dirty="0"/>
          </a:p>
        </p:txBody>
      </p:sp>
      <p:sp>
        <p:nvSpPr>
          <p:cNvPr id="9" name="Subtitle 8"/>
          <p:cNvSpPr>
            <a:spLocks noGrp="1"/>
          </p:cNvSpPr>
          <p:nvPr>
            <p:ph type="subTitle" idx="11"/>
          </p:nvPr>
        </p:nvSpPr>
        <p:spPr/>
        <p:txBody>
          <a:bodyPr>
            <a:normAutofit/>
          </a:bodyPr>
          <a:lstStyle/>
          <a:p>
            <a:r>
              <a:rPr lang="en-US" dirty="0" smtClean="0"/>
              <a:t>The Superhero Challenge!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776" y="2133600"/>
            <a:ext cx="4958448" cy="338328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Control!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8659353"/>
              </p:ext>
            </p:extLst>
          </p:nvPr>
        </p:nvGraphicFramePr>
        <p:xfrm>
          <a:off x="2057400" y="3437311"/>
          <a:ext cx="5029200" cy="1584960"/>
        </p:xfrm>
        <a:graphic>
          <a:graphicData uri="http://schemas.openxmlformats.org/drawingml/2006/table">
            <a:tbl>
              <a:tblPr>
                <a:tableStyleId>{5C22544A-7EE6-4342-B048-85BDC9FD1C3A}</a:tableStyleId>
              </a:tblPr>
              <a:tblGrid>
                <a:gridCol w="1371600"/>
                <a:gridCol w="1828800"/>
                <a:gridCol w="1828800"/>
              </a:tblGrid>
              <a:tr h="274320">
                <a:tc>
                  <a:txBody>
                    <a:bodyPr/>
                    <a:lstStyle/>
                    <a:p>
                      <a:pPr algn="ctr" fontAlgn="b"/>
                      <a:r>
                        <a:rPr lang="en-US" sz="2000" u="none" strike="noStrike"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2016</a:t>
                      </a:r>
                      <a:endParaRPr lang="en-US" sz="2000" b="0" i="0" u="none" strike="noStrike"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50%</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42%</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r>
              <a:tr h="274320">
                <a:tc>
                  <a:txBody>
                    <a:bodyPr/>
                    <a:lstStyle/>
                    <a:p>
                      <a:pPr algn="ctr" fontAlgn="b"/>
                      <a:r>
                        <a:rPr lang="en-US" sz="2000" u="none" strike="noStrike"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2014</a:t>
                      </a:r>
                      <a:endParaRPr lang="en-US" sz="2000" b="0" i="0" u="none" strike="noStrike"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57%</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35%</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r>
              <a:tr h="274320">
                <a:tc>
                  <a:txBody>
                    <a:bodyPr/>
                    <a:lstStyle/>
                    <a:p>
                      <a:pPr algn="ctr" fontAlgn="b"/>
                      <a:r>
                        <a:rPr lang="en-US" sz="2000" u="none" strike="noStrike" baseline="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2012</a:t>
                      </a:r>
                      <a:endParaRPr lang="en-US" sz="2000" b="0" i="0" u="none" strike="noStrike"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61%</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28%</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lumMod val="85000"/>
                        </a:schemeClr>
                      </a:solidFill>
                      <a:prstDash val="dot"/>
                      <a:round/>
                      <a:headEnd type="none" w="med" len="med"/>
                      <a:tailEnd type="none" w="med" len="med"/>
                    </a:lnB>
                    <a:lnTlToBr w="12700" cmpd="sng">
                      <a:noFill/>
                      <a:prstDash val="solid"/>
                    </a:lnTlToBr>
                    <a:lnBlToTr w="12700" cmpd="sng">
                      <a:noFill/>
                      <a:prstDash val="solid"/>
                    </a:lnBlToTr>
                    <a:noFill/>
                  </a:tcPr>
                </a:tc>
              </a:tr>
              <a:tr h="274320">
                <a:tc>
                  <a:txBody>
                    <a:bodyPr/>
                    <a:lstStyle/>
                    <a:p>
                      <a:pPr algn="ctr" fontAlgn="b"/>
                      <a:r>
                        <a:rPr lang="en-US" sz="2000" u="none" strike="noStrike"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2010</a:t>
                      </a:r>
                      <a:endParaRPr lang="en-US" sz="2000" b="0" i="0" u="none" strike="noStrike"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78%</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2000" u="none" strike="noStrike" kern="1200" dirty="0" smtClean="0">
                          <a:solidFill>
                            <a:schemeClr val="tx1">
                              <a:lumMod val="75000"/>
                              <a:lumOff val="25000"/>
                            </a:schemeClr>
                          </a:solidFill>
                          <a:effectLst/>
                          <a:latin typeface="+mn-lt"/>
                          <a:ea typeface="Verdana" panose="020B0604030504040204" pitchFamily="34" charset="0"/>
                          <a:cs typeface="Verdana" panose="020B0604030504040204" pitchFamily="34" charset="0"/>
                        </a:rPr>
                        <a:t>18%</a:t>
                      </a:r>
                      <a:endParaRPr lang="en-US" sz="2000" u="none" strike="noStrike" kern="1200" dirty="0">
                        <a:solidFill>
                          <a:schemeClr val="tx1">
                            <a:lumMod val="75000"/>
                            <a:lumOff val="25000"/>
                          </a:schemeClr>
                        </a:solidFill>
                        <a:effectLst/>
                        <a:latin typeface="+mn-lt"/>
                        <a:ea typeface="Verdana" panose="020B0604030504040204" pitchFamily="34" charset="0"/>
                        <a:cs typeface="Verdana" panose="020B0604030504040204" pitchFamily="34" charset="0"/>
                      </a:endParaRPr>
                    </a:p>
                  </a:txBody>
                  <a:tcPr marL="45720" marR="45720"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lumMod val="85000"/>
                        </a:schemeClr>
                      </a:solidFill>
                      <a:prstDash val="dot"/>
                      <a:round/>
                      <a:headEnd type="none" w="med" len="med"/>
                      <a:tailEnd type="none" w="med" len="med"/>
                    </a:lnT>
                    <a:lnB w="12700"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2057400" y="2873431"/>
            <a:ext cx="5029200" cy="548640"/>
            <a:chOff x="2514600" y="3046730"/>
            <a:chExt cx="5029200" cy="548640"/>
          </a:xfrm>
        </p:grpSpPr>
        <p:sp>
          <p:nvSpPr>
            <p:cNvPr id="6" name="Rounded Rectangle 5"/>
            <p:cNvSpPr/>
            <p:nvPr/>
          </p:nvSpPr>
          <p:spPr>
            <a:xfrm>
              <a:off x="3810000" y="3046730"/>
              <a:ext cx="1828800" cy="548640"/>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cs typeface="Verdana"/>
                </a:rPr>
                <a:t>Increased</a:t>
              </a:r>
              <a:endParaRPr lang="en-US" sz="1100" b="1" dirty="0" smtClean="0">
                <a:cs typeface="Verdana"/>
              </a:endParaRPr>
            </a:p>
          </p:txBody>
        </p:sp>
        <p:sp>
          <p:nvSpPr>
            <p:cNvPr id="7" name="Rounded Rectangle 6"/>
            <p:cNvSpPr/>
            <p:nvPr/>
          </p:nvSpPr>
          <p:spPr>
            <a:xfrm>
              <a:off x="5715000" y="3046730"/>
              <a:ext cx="1828800" cy="548640"/>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cs typeface="Verdana"/>
                </a:rPr>
                <a:t>Stayed </a:t>
              </a:r>
              <a:br>
                <a:rPr lang="en-US" b="1" dirty="0" smtClean="0">
                  <a:cs typeface="Verdana"/>
                </a:rPr>
              </a:br>
              <a:r>
                <a:rPr lang="en-US" b="1" dirty="0" smtClean="0">
                  <a:cs typeface="Verdana"/>
                </a:rPr>
                <a:t>the Same</a:t>
              </a:r>
            </a:p>
          </p:txBody>
        </p:sp>
        <p:sp>
          <p:nvSpPr>
            <p:cNvPr id="8" name="Rounded Rectangle 7"/>
            <p:cNvSpPr/>
            <p:nvPr/>
          </p:nvSpPr>
          <p:spPr>
            <a:xfrm>
              <a:off x="2514600" y="3046730"/>
              <a:ext cx="1219200" cy="548640"/>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cs typeface="Verdana"/>
                </a:rPr>
                <a:t>Year</a:t>
              </a:r>
              <a:endParaRPr lang="en-US" sz="1200" b="1" dirty="0" smtClean="0">
                <a:cs typeface="Verdana"/>
              </a:endParaRPr>
            </a:p>
          </p:txBody>
        </p:sp>
      </p:grpSp>
      <p:cxnSp>
        <p:nvCxnSpPr>
          <p:cNvPr id="17" name="Straight Arrow Connector 16"/>
          <p:cNvCxnSpPr/>
          <p:nvPr/>
        </p:nvCxnSpPr>
        <p:spPr>
          <a:xfrm>
            <a:off x="4876800" y="3660368"/>
            <a:ext cx="0" cy="1097280"/>
          </a:xfrm>
          <a:prstGeom prst="straightConnector1">
            <a:avLst/>
          </a:prstGeom>
          <a:ln w="793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55676" y="3635716"/>
            <a:ext cx="0" cy="1094224"/>
          </a:xfrm>
          <a:prstGeom prst="straightConnector1">
            <a:avLst/>
          </a:prstGeom>
          <a:ln w="793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371600"/>
            <a:ext cx="3581400" cy="1101408"/>
          </a:xfrm>
          <a:prstGeom prst="rect">
            <a:avLst/>
          </a:prstGeom>
        </p:spPr>
      </p:pic>
    </p:spTree>
    <p:extLst>
      <p:ext uri="{BB962C8B-B14F-4D97-AF65-F5344CB8AC3E}">
        <p14:creationId xmlns:p14="http://schemas.microsoft.com/office/powerpoint/2010/main" val="3362547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TotalTime>
  <Words>1019</Words>
  <Application>Microsoft Office PowerPoint</Application>
  <PresentationFormat>On-screen Show (4:3)</PresentationFormat>
  <Paragraphs>121</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StockLayouts Computer &amp; Information Technology TC998</vt:lpstr>
      <vt:lpstr>Superheroes  of Relocation:</vt:lpstr>
      <vt:lpstr>PowerPoint Presentation</vt:lpstr>
      <vt:lpstr>Session Goals</vt:lpstr>
      <vt:lpstr>PowerPoint Presentation</vt:lpstr>
      <vt:lpstr>PowerPoint Presentation</vt:lpstr>
      <vt:lpstr>PowerPoint Presentation</vt:lpstr>
      <vt:lpstr>2016 Benchmark Survey</vt:lpstr>
      <vt:lpstr>Cost Control vs. Employee Experience:</vt:lpstr>
      <vt:lpstr>Cost Control!</vt:lpstr>
      <vt:lpstr>Flexibility!</vt:lpstr>
      <vt:lpstr>Safety and  Security</vt:lpstr>
      <vt:lpstr>PowerPoint Presentation</vt:lpstr>
      <vt:lpstr>Breakout Discussions </vt:lpstr>
    </vt:vector>
  </TitlesOfParts>
  <Company>StockLayouts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Heinlein, Melissa</cp:lastModifiedBy>
  <cp:revision>206</cp:revision>
  <cp:lastPrinted>2017-02-14T19:36:05Z</cp:lastPrinted>
  <dcterms:created xsi:type="dcterms:W3CDTF">2010-07-09T22:21:36Z</dcterms:created>
  <dcterms:modified xsi:type="dcterms:W3CDTF">2017-02-16T21:39:56Z</dcterms:modified>
</cp:coreProperties>
</file>