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9" r:id="rId3"/>
    <p:sldId id="262" r:id="rId4"/>
    <p:sldId id="269" r:id="rId5"/>
    <p:sldId id="261" r:id="rId6"/>
    <p:sldId id="263" r:id="rId7"/>
    <p:sldId id="258" r:id="rId8"/>
    <p:sldId id="264" r:id="rId9"/>
    <p:sldId id="265" r:id="rId10"/>
    <p:sldId id="268" r:id="rId11"/>
    <p:sldId id="257" r:id="rId12"/>
    <p:sldId id="276" r:id="rId13"/>
    <p:sldId id="272" r:id="rId14"/>
    <p:sldId id="275" r:id="rId15"/>
    <p:sldId id="274" r:id="rId16"/>
    <p:sldId id="271" r:id="rId17"/>
    <p:sldId id="266" r:id="rId18"/>
    <p:sldId id="267" r:id="rId19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FE1"/>
    <a:srgbClr val="D5A6DE"/>
    <a:srgbClr val="D2ECB6"/>
    <a:srgbClr val="70AC2E"/>
    <a:srgbClr val="A2C767"/>
    <a:srgbClr val="917A96"/>
    <a:srgbClr val="239FC7"/>
    <a:srgbClr val="676767"/>
    <a:srgbClr val="2E3640"/>
    <a:srgbClr val="E33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05" autoAdjust="0"/>
    <p:restoredTop sz="95742" autoAdjust="0"/>
  </p:normalViewPr>
  <p:slideViewPr>
    <p:cSldViewPr>
      <p:cViewPr varScale="1">
        <p:scale>
          <a:sx n="61" d="100"/>
          <a:sy n="61" d="100"/>
        </p:scale>
        <p:origin x="1030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22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 descr="Picture1"/>
          <p:cNvSpPr>
            <a:spLocks/>
          </p:cNvSpPr>
          <p:nvPr userDrawn="1"/>
        </p:nvSpPr>
        <p:spPr bwMode="auto">
          <a:xfrm>
            <a:off x="780643" y="1573186"/>
            <a:ext cx="3023233" cy="2612149"/>
          </a:xfrm>
          <a:custGeom>
            <a:avLst/>
            <a:gdLst>
              <a:gd name="T0" fmla="*/ 509890 w 2042748"/>
              <a:gd name="T1" fmla="*/ 1765495 h 1765495"/>
              <a:gd name="T2" fmla="*/ 0 w 2042748"/>
              <a:gd name="T3" fmla="*/ 882748 h 1765495"/>
              <a:gd name="T4" fmla="*/ 509890 w 2042748"/>
              <a:gd name="T5" fmla="*/ 0 h 1765495"/>
              <a:gd name="T6" fmla="*/ 1532858 w 2042748"/>
              <a:gd name="T7" fmla="*/ 0 h 1765495"/>
              <a:gd name="T8" fmla="*/ 2042748 w 2042748"/>
              <a:gd name="T9" fmla="*/ 882748 h 1765495"/>
              <a:gd name="T10" fmla="*/ 1532858 w 2042748"/>
              <a:gd name="T11" fmla="*/ 1765495 h 1765495"/>
              <a:gd name="T12" fmla="*/ 509890 w 2042748"/>
              <a:gd name="T13" fmla="*/ 1765495 h 1765495"/>
              <a:gd name="T14" fmla="*/ 509890 w 2042748"/>
              <a:gd name="T15" fmla="*/ 1765495 h 1765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42748" h="1765495">
                <a:moveTo>
                  <a:pt x="509890" y="1765495"/>
                </a:moveTo>
                <a:lnTo>
                  <a:pt x="0" y="882748"/>
                </a:lnTo>
                <a:lnTo>
                  <a:pt x="509890" y="0"/>
                </a:lnTo>
                <a:lnTo>
                  <a:pt x="1532858" y="0"/>
                </a:lnTo>
                <a:lnTo>
                  <a:pt x="2042748" y="882748"/>
                </a:lnTo>
                <a:lnTo>
                  <a:pt x="1532858" y="1765495"/>
                </a:lnTo>
                <a:lnTo>
                  <a:pt x="509890" y="1765495"/>
                </a:lnTo>
                <a:lnTo>
                  <a:pt x="509890" y="1765495"/>
                </a:lnTo>
                <a:close/>
              </a:path>
            </a:pathLst>
          </a:custGeom>
          <a:blipFill dpi="0" rotWithShape="1">
            <a:blip r:embed="rId2"/>
            <a:srcRect/>
            <a:tile tx="0" ty="311150" sx="50000" sy="50000" flip="none" algn="ctr"/>
          </a:blip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600620" y="2592194"/>
            <a:ext cx="4128962" cy="12453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600620" y="3907825"/>
            <a:ext cx="4128962" cy="4355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of the presentation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69994" y="302218"/>
            <a:ext cx="5321206" cy="6260742"/>
            <a:chOff x="469994" y="302218"/>
            <a:chExt cx="5321206" cy="6260742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26219" y="807172"/>
              <a:ext cx="364981" cy="525424"/>
            </a:xfrm>
            <a:custGeom>
              <a:avLst/>
              <a:gdLst>
                <a:gd name="T0" fmla="*/ 0 w 341063"/>
                <a:gd name="T1" fmla="*/ 146625 h 490875"/>
                <a:gd name="T2" fmla="*/ 86063 w 341063"/>
                <a:gd name="T3" fmla="*/ 296437 h 490875"/>
                <a:gd name="T4" fmla="*/ 255001 w 341063"/>
                <a:gd name="T5" fmla="*/ 296437 h 490875"/>
                <a:gd name="T6" fmla="*/ 341063 w 341063"/>
                <a:gd name="T7" fmla="*/ 146625 h 490875"/>
                <a:gd name="T8" fmla="*/ 255001 w 341063"/>
                <a:gd name="T9" fmla="*/ 0 h 490875"/>
                <a:gd name="T10" fmla="*/ 86063 w 341063"/>
                <a:gd name="T11" fmla="*/ 0 h 490875"/>
                <a:gd name="T12" fmla="*/ 0 w 341063"/>
                <a:gd name="T13" fmla="*/ 146625 h 490875"/>
                <a:gd name="T14" fmla="*/ 60563 w 341063"/>
                <a:gd name="T15" fmla="*/ 146625 h 490875"/>
                <a:gd name="T16" fmla="*/ 114751 w 341063"/>
                <a:gd name="T17" fmla="*/ 51000 h 490875"/>
                <a:gd name="T18" fmla="*/ 226313 w 341063"/>
                <a:gd name="T19" fmla="*/ 51000 h 490875"/>
                <a:gd name="T20" fmla="*/ 283688 w 341063"/>
                <a:gd name="T21" fmla="*/ 146625 h 490875"/>
                <a:gd name="T22" fmla="*/ 226313 w 341063"/>
                <a:gd name="T23" fmla="*/ 245437 h 490875"/>
                <a:gd name="T24" fmla="*/ 114751 w 341063"/>
                <a:gd name="T25" fmla="*/ 245437 h 490875"/>
                <a:gd name="T26" fmla="*/ 60563 w 341063"/>
                <a:gd name="T27" fmla="*/ 146625 h 490875"/>
                <a:gd name="T28" fmla="*/ 216751 w 341063"/>
                <a:gd name="T29" fmla="*/ 446250 h 490875"/>
                <a:gd name="T30" fmla="*/ 124313 w 341063"/>
                <a:gd name="T31" fmla="*/ 446250 h 490875"/>
                <a:gd name="T32" fmla="*/ 124313 w 341063"/>
                <a:gd name="T33" fmla="*/ 490875 h 490875"/>
                <a:gd name="T34" fmla="*/ 216751 w 341063"/>
                <a:gd name="T35" fmla="*/ 490875 h 490875"/>
                <a:gd name="T36" fmla="*/ 216751 w 341063"/>
                <a:gd name="T37" fmla="*/ 446250 h 490875"/>
                <a:gd name="T38" fmla="*/ 258188 w 341063"/>
                <a:gd name="T39" fmla="*/ 318750 h 490875"/>
                <a:gd name="T40" fmla="*/ 86063 w 341063"/>
                <a:gd name="T41" fmla="*/ 318750 h 490875"/>
                <a:gd name="T42" fmla="*/ 86063 w 341063"/>
                <a:gd name="T43" fmla="*/ 363375 h 490875"/>
                <a:gd name="T44" fmla="*/ 258188 w 341063"/>
                <a:gd name="T45" fmla="*/ 363375 h 490875"/>
                <a:gd name="T46" fmla="*/ 258188 w 341063"/>
                <a:gd name="T47" fmla="*/ 318750 h 490875"/>
                <a:gd name="T48" fmla="*/ 258188 w 341063"/>
                <a:gd name="T49" fmla="*/ 382500 h 490875"/>
                <a:gd name="T50" fmla="*/ 86063 w 341063"/>
                <a:gd name="T51" fmla="*/ 382500 h 490875"/>
                <a:gd name="T52" fmla="*/ 86063 w 341063"/>
                <a:gd name="T53" fmla="*/ 427125 h 490875"/>
                <a:gd name="T54" fmla="*/ 258188 w 341063"/>
                <a:gd name="T55" fmla="*/ 427125 h 490875"/>
                <a:gd name="T56" fmla="*/ 258188 w 341063"/>
                <a:gd name="T57" fmla="*/ 382500 h 490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063" h="490875">
                  <a:moveTo>
                    <a:pt x="0" y="146625"/>
                  </a:moveTo>
                  <a:lnTo>
                    <a:pt x="86063" y="296437"/>
                  </a:lnTo>
                  <a:lnTo>
                    <a:pt x="255001" y="296437"/>
                  </a:lnTo>
                  <a:lnTo>
                    <a:pt x="341063" y="146625"/>
                  </a:lnTo>
                  <a:lnTo>
                    <a:pt x="255001" y="0"/>
                  </a:lnTo>
                  <a:lnTo>
                    <a:pt x="86063" y="0"/>
                  </a:lnTo>
                  <a:lnTo>
                    <a:pt x="0" y="146625"/>
                  </a:lnTo>
                  <a:close/>
                  <a:moveTo>
                    <a:pt x="60563" y="146625"/>
                  </a:moveTo>
                  <a:lnTo>
                    <a:pt x="114751" y="51000"/>
                  </a:lnTo>
                  <a:lnTo>
                    <a:pt x="226313" y="51000"/>
                  </a:lnTo>
                  <a:lnTo>
                    <a:pt x="283688" y="146625"/>
                  </a:lnTo>
                  <a:lnTo>
                    <a:pt x="226313" y="245437"/>
                  </a:lnTo>
                  <a:lnTo>
                    <a:pt x="114751" y="245437"/>
                  </a:lnTo>
                  <a:lnTo>
                    <a:pt x="60563" y="146625"/>
                  </a:lnTo>
                  <a:close/>
                  <a:moveTo>
                    <a:pt x="216751" y="446250"/>
                  </a:moveTo>
                  <a:lnTo>
                    <a:pt x="124313" y="446250"/>
                  </a:lnTo>
                  <a:lnTo>
                    <a:pt x="124313" y="490875"/>
                  </a:lnTo>
                  <a:lnTo>
                    <a:pt x="216751" y="490875"/>
                  </a:lnTo>
                  <a:lnTo>
                    <a:pt x="216751" y="446250"/>
                  </a:lnTo>
                  <a:close/>
                  <a:moveTo>
                    <a:pt x="258188" y="318750"/>
                  </a:moveTo>
                  <a:lnTo>
                    <a:pt x="86063" y="318750"/>
                  </a:lnTo>
                  <a:lnTo>
                    <a:pt x="86063" y="363375"/>
                  </a:lnTo>
                  <a:lnTo>
                    <a:pt x="258188" y="363375"/>
                  </a:lnTo>
                  <a:lnTo>
                    <a:pt x="258188" y="318750"/>
                  </a:lnTo>
                  <a:close/>
                  <a:moveTo>
                    <a:pt x="258188" y="382500"/>
                  </a:moveTo>
                  <a:lnTo>
                    <a:pt x="86063" y="382500"/>
                  </a:lnTo>
                  <a:lnTo>
                    <a:pt x="86063" y="427125"/>
                  </a:lnTo>
                  <a:lnTo>
                    <a:pt x="258188" y="427125"/>
                  </a:lnTo>
                  <a:lnTo>
                    <a:pt x="258188" y="3825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36297" y="4874095"/>
              <a:ext cx="1268903" cy="1102028"/>
            </a:xfrm>
            <a:custGeom>
              <a:avLst/>
              <a:gdLst>
                <a:gd name="T0" fmla="*/ 889314 w 1185752"/>
                <a:gd name="T1" fmla="*/ 0 h 1029564"/>
                <a:gd name="T2" fmla="*/ 296438 w 1185752"/>
                <a:gd name="T3" fmla="*/ 0 h 1029564"/>
                <a:gd name="T4" fmla="*/ 0 w 1185752"/>
                <a:gd name="T5" fmla="*/ 513188 h 1029564"/>
                <a:gd name="T6" fmla="*/ 296438 w 1185752"/>
                <a:gd name="T7" fmla="*/ 1029564 h 1029564"/>
                <a:gd name="T8" fmla="*/ 889314 w 1185752"/>
                <a:gd name="T9" fmla="*/ 1029564 h 1029564"/>
                <a:gd name="T10" fmla="*/ 1185752 w 1185752"/>
                <a:gd name="T11" fmla="*/ 513188 h 1029564"/>
                <a:gd name="T12" fmla="*/ 889314 w 1185752"/>
                <a:gd name="T13" fmla="*/ 0 h 1029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752" h="1029564">
                  <a:moveTo>
                    <a:pt x="889314" y="0"/>
                  </a:moveTo>
                  <a:lnTo>
                    <a:pt x="296438" y="0"/>
                  </a:lnTo>
                  <a:lnTo>
                    <a:pt x="0" y="513188"/>
                  </a:lnTo>
                  <a:lnTo>
                    <a:pt x="296438" y="1029564"/>
                  </a:lnTo>
                  <a:lnTo>
                    <a:pt x="889314" y="1029564"/>
                  </a:lnTo>
                  <a:lnTo>
                    <a:pt x="1185752" y="513188"/>
                  </a:lnTo>
                  <a:lnTo>
                    <a:pt x="889314" y="0"/>
                  </a:lnTo>
                </a:path>
              </a:pathLst>
            </a:custGeom>
            <a:gradFill rotWithShape="1">
              <a:gsLst>
                <a:gs pos="0">
                  <a:srgbClr val="917A96"/>
                </a:gs>
                <a:gs pos="100000">
                  <a:srgbClr val="D5A6DE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3123775" y="848115"/>
              <a:ext cx="1541786" cy="1334033"/>
            </a:xfrm>
            <a:custGeom>
              <a:avLst/>
              <a:gdLst>
                <a:gd name="T0" fmla="*/ 360188 w 1440753"/>
                <a:gd name="T1" fmla="*/ 1246314 h 1246314"/>
                <a:gd name="T2" fmla="*/ 0 w 1440753"/>
                <a:gd name="T3" fmla="*/ 621563 h 1246314"/>
                <a:gd name="T4" fmla="*/ 360188 w 1440753"/>
                <a:gd name="T5" fmla="*/ 0 h 1246314"/>
                <a:gd name="T6" fmla="*/ 1080565 w 1440753"/>
                <a:gd name="T7" fmla="*/ 0 h 1246314"/>
                <a:gd name="T8" fmla="*/ 1440753 w 1440753"/>
                <a:gd name="T9" fmla="*/ 621563 h 1246314"/>
                <a:gd name="T10" fmla="*/ 1080565 w 1440753"/>
                <a:gd name="T11" fmla="*/ 1246314 h 1246314"/>
                <a:gd name="T12" fmla="*/ 360188 w 1440753"/>
                <a:gd name="T13" fmla="*/ 1246314 h 1246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753" h="1246314">
                  <a:moveTo>
                    <a:pt x="360188" y="1246314"/>
                  </a:moveTo>
                  <a:lnTo>
                    <a:pt x="0" y="621563"/>
                  </a:lnTo>
                  <a:lnTo>
                    <a:pt x="360188" y="0"/>
                  </a:lnTo>
                  <a:lnTo>
                    <a:pt x="1080565" y="0"/>
                  </a:lnTo>
                  <a:lnTo>
                    <a:pt x="1440753" y="621563"/>
                  </a:lnTo>
                  <a:lnTo>
                    <a:pt x="1080565" y="1246314"/>
                  </a:lnTo>
                  <a:lnTo>
                    <a:pt x="360188" y="1246314"/>
                  </a:lnTo>
                  <a:close/>
                </a:path>
              </a:pathLst>
            </a:custGeom>
            <a:gradFill rotWithShape="1">
              <a:gsLst>
                <a:gs pos="0">
                  <a:srgbClr val="0070C0"/>
                </a:gs>
                <a:gs pos="100000">
                  <a:srgbClr val="51BFE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253393" y="5464345"/>
              <a:ext cx="1272314" cy="1098615"/>
            </a:xfrm>
            <a:custGeom>
              <a:avLst/>
              <a:gdLst>
                <a:gd name="T0" fmla="*/ 296438 w 1188940"/>
                <a:gd name="T1" fmla="*/ 1026376 h 1026376"/>
                <a:gd name="T2" fmla="*/ 0 w 1188940"/>
                <a:gd name="T3" fmla="*/ 513188 h 1026376"/>
                <a:gd name="T4" fmla="*/ 296438 w 1188940"/>
                <a:gd name="T5" fmla="*/ 0 h 1026376"/>
                <a:gd name="T6" fmla="*/ 892502 w 1188940"/>
                <a:gd name="T7" fmla="*/ 0 h 1026376"/>
                <a:gd name="T8" fmla="*/ 1188940 w 1188940"/>
                <a:gd name="T9" fmla="*/ 513188 h 1026376"/>
                <a:gd name="T10" fmla="*/ 892502 w 1188940"/>
                <a:gd name="T11" fmla="*/ 1026376 h 1026376"/>
                <a:gd name="T12" fmla="*/ 296438 w 1188940"/>
                <a:gd name="T13" fmla="*/ 1026376 h 1026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8940" h="1026376">
                  <a:moveTo>
                    <a:pt x="296438" y="1026376"/>
                  </a:moveTo>
                  <a:lnTo>
                    <a:pt x="0" y="513188"/>
                  </a:lnTo>
                  <a:lnTo>
                    <a:pt x="296438" y="0"/>
                  </a:lnTo>
                  <a:lnTo>
                    <a:pt x="892502" y="0"/>
                  </a:lnTo>
                  <a:lnTo>
                    <a:pt x="1188940" y="513188"/>
                  </a:lnTo>
                  <a:lnTo>
                    <a:pt x="892502" y="1026376"/>
                  </a:lnTo>
                  <a:lnTo>
                    <a:pt x="296438" y="102637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2523433" y="851525"/>
              <a:ext cx="712906" cy="617545"/>
            </a:xfrm>
            <a:custGeom>
              <a:avLst/>
              <a:gdLst>
                <a:gd name="T0" fmla="*/ 500439 w 666189"/>
                <a:gd name="T1" fmla="*/ 0 h 576938"/>
                <a:gd name="T2" fmla="*/ 165751 w 666189"/>
                <a:gd name="T3" fmla="*/ 0 h 576938"/>
                <a:gd name="T4" fmla="*/ 0 w 666189"/>
                <a:gd name="T5" fmla="*/ 290063 h 576938"/>
                <a:gd name="T6" fmla="*/ 165751 w 666189"/>
                <a:gd name="T7" fmla="*/ 576938 h 576938"/>
                <a:gd name="T8" fmla="*/ 500439 w 666189"/>
                <a:gd name="T9" fmla="*/ 576938 h 576938"/>
                <a:gd name="T10" fmla="*/ 666189 w 666189"/>
                <a:gd name="T11" fmla="*/ 290063 h 576938"/>
                <a:gd name="T12" fmla="*/ 500439 w 666189"/>
                <a:gd name="T13" fmla="*/ 0 h 576938"/>
                <a:gd name="T14" fmla="*/ 443064 w 666189"/>
                <a:gd name="T15" fmla="*/ 478126 h 576938"/>
                <a:gd name="T16" fmla="*/ 223126 w 666189"/>
                <a:gd name="T17" fmla="*/ 478126 h 576938"/>
                <a:gd name="T18" fmla="*/ 114750 w 666189"/>
                <a:gd name="T19" fmla="*/ 290063 h 576938"/>
                <a:gd name="T20" fmla="*/ 223126 w 666189"/>
                <a:gd name="T21" fmla="*/ 98813 h 576938"/>
                <a:gd name="T22" fmla="*/ 443064 w 666189"/>
                <a:gd name="T23" fmla="*/ 98813 h 576938"/>
                <a:gd name="T24" fmla="*/ 551439 w 666189"/>
                <a:gd name="T25" fmla="*/ 290063 h 576938"/>
                <a:gd name="T26" fmla="*/ 443064 w 666189"/>
                <a:gd name="T27" fmla="*/ 478126 h 576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6189" h="576938">
                  <a:moveTo>
                    <a:pt x="500439" y="0"/>
                  </a:moveTo>
                  <a:lnTo>
                    <a:pt x="165751" y="0"/>
                  </a:lnTo>
                  <a:lnTo>
                    <a:pt x="0" y="290063"/>
                  </a:lnTo>
                  <a:lnTo>
                    <a:pt x="165751" y="576938"/>
                  </a:lnTo>
                  <a:lnTo>
                    <a:pt x="500439" y="576938"/>
                  </a:lnTo>
                  <a:lnTo>
                    <a:pt x="666189" y="290063"/>
                  </a:lnTo>
                  <a:lnTo>
                    <a:pt x="500439" y="0"/>
                  </a:lnTo>
                  <a:close/>
                  <a:moveTo>
                    <a:pt x="443064" y="478126"/>
                  </a:moveTo>
                  <a:lnTo>
                    <a:pt x="223126" y="478126"/>
                  </a:lnTo>
                  <a:lnTo>
                    <a:pt x="114750" y="290063"/>
                  </a:lnTo>
                  <a:lnTo>
                    <a:pt x="223126" y="98813"/>
                  </a:lnTo>
                  <a:lnTo>
                    <a:pt x="443064" y="98813"/>
                  </a:lnTo>
                  <a:lnTo>
                    <a:pt x="551439" y="290063"/>
                  </a:lnTo>
                  <a:lnTo>
                    <a:pt x="443064" y="47812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4334691" y="302218"/>
              <a:ext cx="1111995" cy="962141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rgbClr val="A2C767"/>
                </a:gs>
                <a:gs pos="100000">
                  <a:srgbClr val="D2ECB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605866" y="4601147"/>
              <a:ext cx="600341" cy="320714"/>
            </a:xfrm>
            <a:custGeom>
              <a:avLst/>
              <a:gdLst>
                <a:gd name="T0" fmla="*/ 97 w 176"/>
                <a:gd name="T1" fmla="*/ 94 h 94"/>
                <a:gd name="T2" fmla="*/ 176 w 176"/>
                <a:gd name="T3" fmla="*/ 47 h 94"/>
                <a:gd name="T4" fmla="*/ 97 w 176"/>
                <a:gd name="T5" fmla="*/ 0 h 94"/>
                <a:gd name="T6" fmla="*/ 97 w 176"/>
                <a:gd name="T7" fmla="*/ 28 h 94"/>
                <a:gd name="T8" fmla="*/ 0 w 176"/>
                <a:gd name="T9" fmla="*/ 28 h 94"/>
                <a:gd name="T10" fmla="*/ 0 w 176"/>
                <a:gd name="T11" fmla="*/ 66 h 94"/>
                <a:gd name="T12" fmla="*/ 97 w 176"/>
                <a:gd name="T13" fmla="*/ 66 h 94"/>
                <a:gd name="T14" fmla="*/ 97 w 176"/>
                <a:gd name="T15" fmla="*/ 94 h 94"/>
                <a:gd name="T16" fmla="*/ 12 w 176"/>
                <a:gd name="T17" fmla="*/ 55 h 94"/>
                <a:gd name="T18" fmla="*/ 12 w 176"/>
                <a:gd name="T19" fmla="*/ 39 h 94"/>
                <a:gd name="T20" fmla="*/ 109 w 176"/>
                <a:gd name="T21" fmla="*/ 39 h 94"/>
                <a:gd name="T22" fmla="*/ 109 w 176"/>
                <a:gd name="T23" fmla="*/ 21 h 94"/>
                <a:gd name="T24" fmla="*/ 153 w 176"/>
                <a:gd name="T25" fmla="*/ 47 h 94"/>
                <a:gd name="T26" fmla="*/ 109 w 176"/>
                <a:gd name="T27" fmla="*/ 73 h 94"/>
                <a:gd name="T28" fmla="*/ 109 w 176"/>
                <a:gd name="T29" fmla="*/ 55 h 94"/>
                <a:gd name="T30" fmla="*/ 12 w 176"/>
                <a:gd name="T31" fmla="*/ 5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94">
                  <a:moveTo>
                    <a:pt x="97" y="94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21"/>
                    <a:pt x="97" y="28"/>
                  </a:cubicBezTo>
                  <a:cubicBezTo>
                    <a:pt x="86" y="28"/>
                    <a:pt x="0" y="28"/>
                    <a:pt x="0" y="2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86" y="66"/>
                    <a:pt x="97" y="66"/>
                  </a:cubicBezTo>
                  <a:cubicBezTo>
                    <a:pt x="97" y="73"/>
                    <a:pt x="97" y="94"/>
                    <a:pt x="97" y="94"/>
                  </a:cubicBezTo>
                  <a:close/>
                  <a:moveTo>
                    <a:pt x="12" y="55"/>
                  </a:moveTo>
                  <a:cubicBezTo>
                    <a:pt x="12" y="49"/>
                    <a:pt x="12" y="45"/>
                    <a:pt x="12" y="39"/>
                  </a:cubicBezTo>
                  <a:cubicBezTo>
                    <a:pt x="22" y="39"/>
                    <a:pt x="109" y="39"/>
                    <a:pt x="109" y="39"/>
                  </a:cubicBezTo>
                  <a:cubicBezTo>
                    <a:pt x="109" y="39"/>
                    <a:pt x="109" y="27"/>
                    <a:pt x="109" y="21"/>
                  </a:cubicBezTo>
                  <a:cubicBezTo>
                    <a:pt x="119" y="27"/>
                    <a:pt x="143" y="41"/>
                    <a:pt x="153" y="47"/>
                  </a:cubicBezTo>
                  <a:cubicBezTo>
                    <a:pt x="143" y="53"/>
                    <a:pt x="119" y="67"/>
                    <a:pt x="109" y="73"/>
                  </a:cubicBezTo>
                  <a:cubicBezTo>
                    <a:pt x="109" y="67"/>
                    <a:pt x="109" y="55"/>
                    <a:pt x="109" y="55"/>
                  </a:cubicBezTo>
                  <a:cubicBezTo>
                    <a:pt x="109" y="55"/>
                    <a:pt x="22" y="55"/>
                    <a:pt x="12" y="5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1189722" y="4788799"/>
              <a:ext cx="689028" cy="365068"/>
            </a:xfrm>
            <a:custGeom>
              <a:avLst/>
              <a:gdLst>
                <a:gd name="T0" fmla="*/ 91 w 202"/>
                <a:gd name="T1" fmla="*/ 75 h 107"/>
                <a:gd name="T2" fmla="*/ 202 w 202"/>
                <a:gd name="T3" fmla="*/ 75 h 107"/>
                <a:gd name="T4" fmla="*/ 202 w 202"/>
                <a:gd name="T5" fmla="*/ 31 h 107"/>
                <a:gd name="T6" fmla="*/ 91 w 202"/>
                <a:gd name="T7" fmla="*/ 31 h 107"/>
                <a:gd name="T8" fmla="*/ 91 w 202"/>
                <a:gd name="T9" fmla="*/ 0 h 107"/>
                <a:gd name="T10" fmla="*/ 0 w 202"/>
                <a:gd name="T11" fmla="*/ 53 h 107"/>
                <a:gd name="T12" fmla="*/ 91 w 202"/>
                <a:gd name="T13" fmla="*/ 107 h 107"/>
                <a:gd name="T14" fmla="*/ 91 w 202"/>
                <a:gd name="T15" fmla="*/ 75 h 107"/>
                <a:gd name="T16" fmla="*/ 78 w 202"/>
                <a:gd name="T17" fmla="*/ 62 h 107"/>
                <a:gd name="T18" fmla="*/ 78 w 202"/>
                <a:gd name="T19" fmla="*/ 83 h 107"/>
                <a:gd name="T20" fmla="*/ 27 w 202"/>
                <a:gd name="T21" fmla="*/ 53 h 107"/>
                <a:gd name="T22" fmla="*/ 78 w 202"/>
                <a:gd name="T23" fmla="*/ 23 h 107"/>
                <a:gd name="T24" fmla="*/ 78 w 202"/>
                <a:gd name="T25" fmla="*/ 45 h 107"/>
                <a:gd name="T26" fmla="*/ 188 w 202"/>
                <a:gd name="T27" fmla="*/ 45 h 107"/>
                <a:gd name="T28" fmla="*/ 188 w 202"/>
                <a:gd name="T29" fmla="*/ 62 h 107"/>
                <a:gd name="T30" fmla="*/ 78 w 202"/>
                <a:gd name="T31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07">
                  <a:moveTo>
                    <a:pt x="91" y="75"/>
                  </a:moveTo>
                  <a:cubicBezTo>
                    <a:pt x="103" y="75"/>
                    <a:pt x="202" y="75"/>
                    <a:pt x="202" y="75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2" y="31"/>
                    <a:pt x="103" y="31"/>
                    <a:pt x="91" y="31"/>
                  </a:cubicBezTo>
                  <a:cubicBezTo>
                    <a:pt x="91" y="24"/>
                    <a:pt x="91" y="0"/>
                    <a:pt x="91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1" y="107"/>
                    <a:pt x="91" y="83"/>
                    <a:pt x="91" y="75"/>
                  </a:cubicBezTo>
                  <a:close/>
                  <a:moveTo>
                    <a:pt x="78" y="62"/>
                  </a:moveTo>
                  <a:cubicBezTo>
                    <a:pt x="78" y="62"/>
                    <a:pt x="78" y="76"/>
                    <a:pt x="78" y="83"/>
                  </a:cubicBezTo>
                  <a:cubicBezTo>
                    <a:pt x="65" y="76"/>
                    <a:pt x="39" y="60"/>
                    <a:pt x="27" y="53"/>
                  </a:cubicBezTo>
                  <a:cubicBezTo>
                    <a:pt x="39" y="46"/>
                    <a:pt x="65" y="31"/>
                    <a:pt x="78" y="23"/>
                  </a:cubicBezTo>
                  <a:cubicBezTo>
                    <a:pt x="78" y="30"/>
                    <a:pt x="78" y="45"/>
                    <a:pt x="78" y="45"/>
                  </a:cubicBezTo>
                  <a:cubicBezTo>
                    <a:pt x="78" y="45"/>
                    <a:pt x="177" y="45"/>
                    <a:pt x="188" y="45"/>
                  </a:cubicBezTo>
                  <a:cubicBezTo>
                    <a:pt x="188" y="50"/>
                    <a:pt x="188" y="56"/>
                    <a:pt x="188" y="62"/>
                  </a:cubicBezTo>
                  <a:cubicBezTo>
                    <a:pt x="177" y="62"/>
                    <a:pt x="78" y="62"/>
                    <a:pt x="78" y="6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3345493" y="4178079"/>
              <a:ext cx="436612" cy="436716"/>
            </a:xfrm>
            <a:custGeom>
              <a:avLst/>
              <a:gdLst>
                <a:gd name="T0" fmla="*/ 0 w 128"/>
                <a:gd name="T1" fmla="*/ 64 h 128"/>
                <a:gd name="T2" fmla="*/ 128 w 128"/>
                <a:gd name="T3" fmla="*/ 64 h 128"/>
                <a:gd name="T4" fmla="*/ 8 w 128"/>
                <a:gd name="T5" fmla="*/ 68 h 128"/>
                <a:gd name="T6" fmla="*/ 30 w 128"/>
                <a:gd name="T7" fmla="*/ 87 h 128"/>
                <a:gd name="T8" fmla="*/ 8 w 128"/>
                <a:gd name="T9" fmla="*/ 68 h 128"/>
                <a:gd name="T10" fmla="*/ 68 w 128"/>
                <a:gd name="T11" fmla="*/ 9 h 128"/>
                <a:gd name="T12" fmla="*/ 68 w 128"/>
                <a:gd name="T13" fmla="*/ 32 h 128"/>
                <a:gd name="T14" fmla="*/ 92 w 128"/>
                <a:gd name="T15" fmla="*/ 60 h 128"/>
                <a:gd name="T16" fmla="*/ 68 w 128"/>
                <a:gd name="T17" fmla="*/ 40 h 128"/>
                <a:gd name="T18" fmla="*/ 60 w 128"/>
                <a:gd name="T19" fmla="*/ 9 h 128"/>
                <a:gd name="T20" fmla="*/ 41 w 128"/>
                <a:gd name="T21" fmla="*/ 32 h 128"/>
                <a:gd name="T22" fmla="*/ 60 w 128"/>
                <a:gd name="T23" fmla="*/ 40 h 128"/>
                <a:gd name="T24" fmla="*/ 36 w 128"/>
                <a:gd name="T25" fmla="*/ 60 h 128"/>
                <a:gd name="T26" fmla="*/ 60 w 128"/>
                <a:gd name="T27" fmla="*/ 40 h 128"/>
                <a:gd name="T28" fmla="*/ 8 w 128"/>
                <a:gd name="T29" fmla="*/ 60 h 128"/>
                <a:gd name="T30" fmla="*/ 31 w 128"/>
                <a:gd name="T31" fmla="*/ 40 h 128"/>
                <a:gd name="T32" fmla="*/ 36 w 128"/>
                <a:gd name="T33" fmla="*/ 68 h 128"/>
                <a:gd name="T34" fmla="*/ 60 w 128"/>
                <a:gd name="T35" fmla="*/ 87 h 128"/>
                <a:gd name="T36" fmla="*/ 36 w 128"/>
                <a:gd name="T37" fmla="*/ 68 h 128"/>
                <a:gd name="T38" fmla="*/ 60 w 128"/>
                <a:gd name="T39" fmla="*/ 119 h 128"/>
                <a:gd name="T40" fmla="*/ 60 w 128"/>
                <a:gd name="T41" fmla="*/ 95 h 128"/>
                <a:gd name="T42" fmla="*/ 68 w 128"/>
                <a:gd name="T43" fmla="*/ 95 h 128"/>
                <a:gd name="T44" fmla="*/ 68 w 128"/>
                <a:gd name="T45" fmla="*/ 119 h 128"/>
                <a:gd name="T46" fmla="*/ 68 w 128"/>
                <a:gd name="T47" fmla="*/ 68 h 128"/>
                <a:gd name="T48" fmla="*/ 89 w 128"/>
                <a:gd name="T49" fmla="*/ 87 h 128"/>
                <a:gd name="T50" fmla="*/ 99 w 128"/>
                <a:gd name="T51" fmla="*/ 68 h 128"/>
                <a:gd name="T52" fmla="*/ 115 w 128"/>
                <a:gd name="T53" fmla="*/ 87 h 128"/>
                <a:gd name="T54" fmla="*/ 99 w 128"/>
                <a:gd name="T55" fmla="*/ 68 h 128"/>
                <a:gd name="T56" fmla="*/ 97 w 128"/>
                <a:gd name="T57" fmla="*/ 40 h 128"/>
                <a:gd name="T58" fmla="*/ 120 w 128"/>
                <a:gd name="T59" fmla="*/ 60 h 128"/>
                <a:gd name="T60" fmla="*/ 110 w 128"/>
                <a:gd name="T61" fmla="*/ 32 h 128"/>
                <a:gd name="T62" fmla="*/ 85 w 128"/>
                <a:gd name="T63" fmla="*/ 12 h 128"/>
                <a:gd name="T64" fmla="*/ 43 w 128"/>
                <a:gd name="T65" fmla="*/ 12 h 128"/>
                <a:gd name="T66" fmla="*/ 18 w 128"/>
                <a:gd name="T67" fmla="*/ 32 h 128"/>
                <a:gd name="T68" fmla="*/ 17 w 128"/>
                <a:gd name="T69" fmla="*/ 95 h 128"/>
                <a:gd name="T70" fmla="*/ 43 w 128"/>
                <a:gd name="T71" fmla="*/ 116 h 128"/>
                <a:gd name="T72" fmla="*/ 85 w 128"/>
                <a:gd name="T73" fmla="*/ 116 h 128"/>
                <a:gd name="T74" fmla="*/ 110 w 128"/>
                <a:gd name="T75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8" y="68"/>
                  </a:moveTo>
                  <a:cubicBezTo>
                    <a:pt x="28" y="68"/>
                    <a:pt x="28" y="68"/>
                    <a:pt x="28" y="68"/>
                  </a:cubicBezTo>
                  <a:cubicBezTo>
                    <a:pt x="28" y="75"/>
                    <a:pt x="29" y="81"/>
                    <a:pt x="30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1"/>
                    <a:pt x="9" y="75"/>
                    <a:pt x="8" y="68"/>
                  </a:cubicBezTo>
                  <a:close/>
                  <a:moveTo>
                    <a:pt x="68" y="32"/>
                  </a:moveTo>
                  <a:cubicBezTo>
                    <a:pt x="68" y="9"/>
                    <a:pt x="68" y="9"/>
                    <a:pt x="68" y="9"/>
                  </a:cubicBezTo>
                  <a:cubicBezTo>
                    <a:pt x="75" y="11"/>
                    <a:pt x="82" y="20"/>
                    <a:pt x="86" y="32"/>
                  </a:cubicBezTo>
                  <a:lnTo>
                    <a:pt x="68" y="32"/>
                  </a:lnTo>
                  <a:close/>
                  <a:moveTo>
                    <a:pt x="89" y="40"/>
                  </a:moveTo>
                  <a:cubicBezTo>
                    <a:pt x="90" y="46"/>
                    <a:pt x="91" y="53"/>
                    <a:pt x="92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89" y="40"/>
                  </a:lnTo>
                  <a:close/>
                  <a:moveTo>
                    <a:pt x="60" y="9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20"/>
                    <a:pt x="52" y="11"/>
                    <a:pt x="60" y="9"/>
                  </a:cubicBezTo>
                  <a:close/>
                  <a:moveTo>
                    <a:pt x="60" y="4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3"/>
                    <a:pt x="37" y="46"/>
                    <a:pt x="39" y="40"/>
                  </a:cubicBezTo>
                  <a:lnTo>
                    <a:pt x="60" y="40"/>
                  </a:lnTo>
                  <a:close/>
                  <a:moveTo>
                    <a:pt x="28" y="60"/>
                  </a:moveTo>
                  <a:cubicBezTo>
                    <a:pt x="8" y="60"/>
                    <a:pt x="8" y="60"/>
                    <a:pt x="8" y="60"/>
                  </a:cubicBezTo>
                  <a:cubicBezTo>
                    <a:pt x="9" y="53"/>
                    <a:pt x="10" y="46"/>
                    <a:pt x="13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6"/>
                    <a:pt x="28" y="53"/>
                    <a:pt x="28" y="60"/>
                  </a:cubicBezTo>
                  <a:close/>
                  <a:moveTo>
                    <a:pt x="36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1"/>
                    <a:pt x="36" y="75"/>
                    <a:pt x="36" y="68"/>
                  </a:cubicBezTo>
                  <a:close/>
                  <a:moveTo>
                    <a:pt x="60" y="9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52" y="117"/>
                    <a:pt x="45" y="108"/>
                    <a:pt x="41" y="95"/>
                  </a:cubicBezTo>
                  <a:lnTo>
                    <a:pt x="60" y="95"/>
                  </a:lnTo>
                  <a:close/>
                  <a:moveTo>
                    <a:pt x="68" y="119"/>
                  </a:moveTo>
                  <a:cubicBezTo>
                    <a:pt x="68" y="95"/>
                    <a:pt x="68" y="95"/>
                    <a:pt x="68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2" y="108"/>
                    <a:pt x="76" y="117"/>
                    <a:pt x="68" y="119"/>
                  </a:cubicBezTo>
                  <a:close/>
                  <a:moveTo>
                    <a:pt x="68" y="87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75"/>
                    <a:pt x="90" y="81"/>
                    <a:pt x="89" y="87"/>
                  </a:cubicBezTo>
                  <a:lnTo>
                    <a:pt x="68" y="87"/>
                  </a:lnTo>
                  <a:close/>
                  <a:moveTo>
                    <a:pt x="99" y="68"/>
                  </a:moveTo>
                  <a:cubicBezTo>
                    <a:pt x="120" y="68"/>
                    <a:pt x="120" y="68"/>
                    <a:pt x="120" y="68"/>
                  </a:cubicBezTo>
                  <a:cubicBezTo>
                    <a:pt x="119" y="75"/>
                    <a:pt x="117" y="81"/>
                    <a:pt x="115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8" y="81"/>
                    <a:pt x="99" y="75"/>
                    <a:pt x="99" y="68"/>
                  </a:cubicBezTo>
                  <a:close/>
                  <a:moveTo>
                    <a:pt x="99" y="60"/>
                  </a:moveTo>
                  <a:cubicBezTo>
                    <a:pt x="99" y="53"/>
                    <a:pt x="98" y="46"/>
                    <a:pt x="97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7" y="46"/>
                    <a:pt x="119" y="53"/>
                    <a:pt x="120" y="60"/>
                  </a:cubicBezTo>
                  <a:lnTo>
                    <a:pt x="99" y="60"/>
                  </a:lnTo>
                  <a:close/>
                  <a:moveTo>
                    <a:pt x="110" y="32"/>
                  </a:moveTo>
                  <a:cubicBezTo>
                    <a:pt x="95" y="32"/>
                    <a:pt x="95" y="32"/>
                    <a:pt x="95" y="32"/>
                  </a:cubicBezTo>
                  <a:cubicBezTo>
                    <a:pt x="92" y="24"/>
                    <a:pt x="89" y="17"/>
                    <a:pt x="85" y="12"/>
                  </a:cubicBezTo>
                  <a:cubicBezTo>
                    <a:pt x="95" y="16"/>
                    <a:pt x="103" y="23"/>
                    <a:pt x="110" y="32"/>
                  </a:cubicBezTo>
                  <a:close/>
                  <a:moveTo>
                    <a:pt x="43" y="12"/>
                  </a:moveTo>
                  <a:cubicBezTo>
                    <a:pt x="39" y="17"/>
                    <a:pt x="35" y="24"/>
                    <a:pt x="33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23"/>
                    <a:pt x="33" y="16"/>
                    <a:pt x="43" y="12"/>
                  </a:cubicBezTo>
                  <a:close/>
                  <a:moveTo>
                    <a:pt x="17" y="95"/>
                  </a:moveTo>
                  <a:cubicBezTo>
                    <a:pt x="32" y="95"/>
                    <a:pt x="32" y="95"/>
                    <a:pt x="32" y="95"/>
                  </a:cubicBezTo>
                  <a:cubicBezTo>
                    <a:pt x="35" y="103"/>
                    <a:pt x="39" y="110"/>
                    <a:pt x="43" y="116"/>
                  </a:cubicBezTo>
                  <a:cubicBezTo>
                    <a:pt x="32" y="112"/>
                    <a:pt x="23" y="104"/>
                    <a:pt x="17" y="95"/>
                  </a:cubicBezTo>
                  <a:close/>
                  <a:moveTo>
                    <a:pt x="85" y="116"/>
                  </a:moveTo>
                  <a:cubicBezTo>
                    <a:pt x="89" y="110"/>
                    <a:pt x="93" y="103"/>
                    <a:pt x="95" y="95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04" y="104"/>
                    <a:pt x="95" y="112"/>
                    <a:pt x="85" y="1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469994" y="3837588"/>
              <a:ext cx="1006832" cy="871150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209800"/>
            <a:ext cx="7689583" cy="3505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5156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51BFE1"/>
                </a:solidFill>
              </a:defRPr>
            </a:lvl1pPr>
          </a:lstStyle>
          <a:p>
            <a:r>
              <a:rPr lang="en-US" dirty="0"/>
              <a:t>Content Page </a:t>
            </a:r>
            <a:br>
              <a:rPr lang="en-US" dirty="0"/>
            </a:br>
            <a:r>
              <a:rPr lang="en-US" dirty="0"/>
              <a:t>with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10553"/>
            <a:ext cx="5257800" cy="475488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 page with text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45" y="6041255"/>
            <a:ext cx="1752600" cy="496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4" y="6170637"/>
            <a:ext cx="1293091" cy="232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5800" y="6095642"/>
            <a:ext cx="1581150" cy="334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8246" y="6052924"/>
            <a:ext cx="690563" cy="485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4792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51BFE1"/>
                </a:solidFill>
              </a:defRPr>
            </a:lvl1pPr>
          </a:lstStyle>
          <a:p>
            <a:r>
              <a:rPr lang="en-US" dirty="0"/>
              <a:t>Content Page </a:t>
            </a:r>
            <a:br>
              <a:rPr lang="en-US" dirty="0"/>
            </a:br>
            <a:r>
              <a:rPr lang="en-US" dirty="0"/>
              <a:t>with Text and Photo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4267200" cy="3505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334000" y="2209800"/>
            <a:ext cx="3176478" cy="3505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05126"/>
            <a:ext cx="5259765" cy="47607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 page with text and photo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45" y="6041255"/>
            <a:ext cx="1752600" cy="496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4" y="6170637"/>
            <a:ext cx="1293091" cy="2321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5800" y="6095642"/>
            <a:ext cx="1581150" cy="334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8246" y="6052924"/>
            <a:ext cx="690563" cy="48570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0"/>
            <a:ext cx="7696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57800" cy="1060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Content Page </a:t>
            </a:r>
            <a:br>
              <a:rPr lang="en-US" dirty="0"/>
            </a:br>
            <a:r>
              <a:rPr lang="en-US" dirty="0"/>
              <a:t>with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45" y="6041255"/>
            <a:ext cx="1752600" cy="496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4" y="6170637"/>
            <a:ext cx="1293091" cy="232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95800" y="6095642"/>
            <a:ext cx="1581150" cy="334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38246" y="6052924"/>
            <a:ext cx="690563" cy="485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51BFE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1BFE1"/>
        </a:buClr>
        <a:buFont typeface="Arial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4600620" y="2057400"/>
            <a:ext cx="4128962" cy="1245394"/>
          </a:xfrm>
        </p:spPr>
        <p:txBody>
          <a:bodyPr/>
          <a:lstStyle/>
          <a:p>
            <a:r>
              <a:rPr lang="en-US" dirty="0">
                <a:solidFill>
                  <a:srgbClr val="239FC7"/>
                </a:solidFill>
              </a:rPr>
              <a:t>New Avenues for Stakeholder Communications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From the C-Suite to the Global Employee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45" y="6041255"/>
            <a:ext cx="1752600" cy="4969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2309637" cy="16668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600" y="1752600"/>
            <a:ext cx="6324600" cy="3784154"/>
            <a:chOff x="152400" y="1015493"/>
            <a:chExt cx="8763000" cy="4104194"/>
          </a:xfrm>
        </p:grpSpPr>
        <p:pic>
          <p:nvPicPr>
            <p:cNvPr id="1027" name="Picture 3" descr="image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015493"/>
              <a:ext cx="8763000" cy="317550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262312"/>
              <a:ext cx="4889824" cy="185737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5791200" y="2667000"/>
              <a:ext cx="762000" cy="7620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371475" y="381000"/>
            <a:ext cx="8229600" cy="1051560"/>
          </a:xfrm>
        </p:spPr>
        <p:txBody>
          <a:bodyPr>
            <a:noAutofit/>
          </a:bodyPr>
          <a:lstStyle/>
          <a:p>
            <a:r>
              <a:rPr lang="en-US" dirty="0"/>
              <a:t>Travel Ban Response</a:t>
            </a:r>
          </a:p>
        </p:txBody>
      </p:sp>
    </p:spTree>
    <p:extLst>
      <p:ext uri="{BB962C8B-B14F-4D97-AF65-F5344CB8AC3E}">
        <p14:creationId xmlns:p14="http://schemas.microsoft.com/office/powerpoint/2010/main" val="26465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939" y="1020520"/>
            <a:ext cx="5114925" cy="27499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29" y="3003251"/>
            <a:ext cx="4514850" cy="7672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26" y="989527"/>
            <a:ext cx="2667000" cy="1405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941" y="2511783"/>
            <a:ext cx="2828134" cy="3381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4314" y="4072327"/>
            <a:ext cx="4210050" cy="12486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242" name="Picture 2" descr="Image result for text message ale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85" y="3962400"/>
            <a:ext cx="1749835" cy="151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1475" y="381000"/>
            <a:ext cx="8229600" cy="1051560"/>
          </a:xfrm>
        </p:spPr>
        <p:txBody>
          <a:bodyPr>
            <a:noAutofit/>
          </a:bodyPr>
          <a:lstStyle/>
          <a:p>
            <a:r>
              <a:rPr lang="en-US" dirty="0"/>
              <a:t>Travel Ban Response </a:t>
            </a:r>
            <a:r>
              <a:rPr lang="en-US" sz="2400" dirty="0"/>
              <a:t>(continued)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96200" cy="1051560"/>
          </a:xfrm>
        </p:spPr>
        <p:txBody>
          <a:bodyPr>
            <a:normAutofit/>
          </a:bodyPr>
          <a:lstStyle/>
          <a:p>
            <a:r>
              <a:rPr lang="en-US" dirty="0"/>
              <a:t>Travel Policies and Security Issues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5172075" cy="179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80160"/>
            <a:ext cx="11144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3651080"/>
            <a:ext cx="7984625" cy="19557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2" name="Picture 6" descr="Image result for cell phone pass co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379" y="1587430"/>
            <a:ext cx="23526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5475" y="1143000"/>
            <a:ext cx="1559437" cy="19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3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1051560"/>
          </a:xfrm>
        </p:spPr>
        <p:txBody>
          <a:bodyPr>
            <a:normAutofit/>
          </a:bodyPr>
          <a:lstStyle/>
          <a:p>
            <a:r>
              <a:rPr lang="en-US" dirty="0"/>
              <a:t>Potential H-1B Program Changes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200" y="1218918"/>
            <a:ext cx="4341699" cy="2902646"/>
            <a:chOff x="457200" y="1253021"/>
            <a:chExt cx="4341699" cy="29026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207805"/>
              <a:ext cx="4341699" cy="194786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725" y="1253021"/>
              <a:ext cx="3648075" cy="96002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19400" y="3169756"/>
            <a:ext cx="5334000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Higher wages for US tech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Lower margins, higher costs for IT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Increased talent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Highest impact: Indian IT workers</a:t>
            </a:r>
          </a:p>
        </p:txBody>
      </p:sp>
    </p:spTree>
    <p:extLst>
      <p:ext uri="{BB962C8B-B14F-4D97-AF65-F5344CB8AC3E}">
        <p14:creationId xmlns:p14="http://schemas.microsoft.com/office/powerpoint/2010/main" val="3396049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9600" y="2209800"/>
            <a:ext cx="7362825" cy="942966"/>
            <a:chOff x="685800" y="1704975"/>
            <a:chExt cx="7362825" cy="9429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2133600"/>
              <a:ext cx="7362825" cy="51434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100" y="1704975"/>
              <a:ext cx="2286000" cy="4286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1746559"/>
              <a:ext cx="1504950" cy="2667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09600" y="3440471"/>
            <a:ext cx="5195887" cy="1073718"/>
            <a:chOff x="2743200" y="4495800"/>
            <a:chExt cx="5195887" cy="107371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3200" y="4495800"/>
              <a:ext cx="5195887" cy="7632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43200" y="5264718"/>
              <a:ext cx="1333500" cy="304800"/>
            </a:xfrm>
            <a:prstGeom prst="rect">
              <a:avLst/>
            </a:prstGeom>
          </p:spPr>
        </p:pic>
      </p:grpSp>
      <p:pic>
        <p:nvPicPr>
          <p:cNvPr id="3078" name="Picture 6" descr="Image result for cancelled stamp transpar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67655"/>
            <a:ext cx="2698900" cy="139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Potential OPT and H-4 EAD Reversals</a:t>
            </a:r>
          </a:p>
        </p:txBody>
      </p:sp>
    </p:spTree>
    <p:extLst>
      <p:ext uri="{BB962C8B-B14F-4D97-AF65-F5344CB8AC3E}">
        <p14:creationId xmlns:p14="http://schemas.microsoft.com/office/powerpoint/2010/main" val="198313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0070" y="1532000"/>
            <a:ext cx="6796086" cy="652462"/>
            <a:chOff x="3419475" y="3429000"/>
            <a:chExt cx="6796086" cy="6524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9" y="3429000"/>
              <a:ext cx="5643562" cy="6000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1798" y="3761914"/>
              <a:ext cx="1781175" cy="3143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9475" y="3429000"/>
              <a:ext cx="1152524" cy="65246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62000" y="3352800"/>
            <a:ext cx="6372226" cy="2301098"/>
            <a:chOff x="762000" y="2057400"/>
            <a:chExt cx="7524750" cy="2834498"/>
          </a:xfrm>
        </p:grpSpPr>
        <p:grpSp>
          <p:nvGrpSpPr>
            <p:cNvPr id="13" name="Group 12"/>
            <p:cNvGrpSpPr/>
            <p:nvPr/>
          </p:nvGrpSpPr>
          <p:grpSpPr>
            <a:xfrm>
              <a:off x="762000" y="2057400"/>
              <a:ext cx="3717516" cy="1568595"/>
              <a:chOff x="835434" y="3038322"/>
              <a:chExt cx="3717516" cy="156859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835434" y="3038322"/>
                <a:ext cx="3717516" cy="1568595"/>
                <a:chOff x="835434" y="3038322"/>
                <a:chExt cx="3717516" cy="1568595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8200" y="3581400"/>
                  <a:ext cx="3714750" cy="1025517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5434" y="3038322"/>
                  <a:ext cx="2638425" cy="485775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95686" y="3248947"/>
                <a:ext cx="904875" cy="238125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762000" y="3720323"/>
              <a:ext cx="7524750" cy="1171575"/>
              <a:chOff x="664752" y="3962400"/>
              <a:chExt cx="7524750" cy="117157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4752" y="3962400"/>
                <a:ext cx="7524750" cy="117157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7315200" y="4800600"/>
                <a:ext cx="762000" cy="333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337233" y="2471547"/>
            <a:ext cx="6470242" cy="675969"/>
            <a:chOff x="1533524" y="1630387"/>
            <a:chExt cx="6470242" cy="6759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22141" y="1630387"/>
              <a:ext cx="4895850" cy="67596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32216" y="2063392"/>
              <a:ext cx="971550" cy="21907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33524" y="1634381"/>
              <a:ext cx="1095375" cy="438150"/>
            </a:xfrm>
            <a:prstGeom prst="rect">
              <a:avLst/>
            </a:prstGeom>
          </p:spPr>
        </p:pic>
      </p:grpSp>
      <p:pic>
        <p:nvPicPr>
          <p:cNvPr id="2050" name="Picture 2" descr="Image result for canadian flag transparen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60" y="3045717"/>
            <a:ext cx="2100806" cy="22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1051560"/>
          </a:xfrm>
        </p:spPr>
        <p:txBody>
          <a:bodyPr>
            <a:normAutofit/>
          </a:bodyPr>
          <a:lstStyle/>
          <a:p>
            <a:r>
              <a:rPr lang="en-US" dirty="0"/>
              <a:t>Canada to the Rescue?</a:t>
            </a:r>
          </a:p>
        </p:txBody>
      </p:sp>
    </p:spTree>
    <p:extLst>
      <p:ext uri="{BB962C8B-B14F-4D97-AF65-F5344CB8AC3E}">
        <p14:creationId xmlns:p14="http://schemas.microsoft.com/office/powerpoint/2010/main" val="3597881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535" y="454952"/>
            <a:ext cx="5257800" cy="1051560"/>
          </a:xfrm>
        </p:spPr>
        <p:txBody>
          <a:bodyPr>
            <a:normAutofit/>
          </a:bodyPr>
          <a:lstStyle/>
          <a:p>
            <a:r>
              <a:rPr lang="en-US" dirty="0"/>
              <a:t>Executive Briefings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7535" y="152522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Urgent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Requires Decision Making or 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274" y="35052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</a:rPr>
              <a:t>Ongoing:</a:t>
            </a:r>
          </a:p>
          <a:p>
            <a:pPr algn="ctr"/>
            <a:r>
              <a:rPr lang="en-US" dirty="0"/>
              <a:t>Improvements</a:t>
            </a:r>
          </a:p>
          <a:p>
            <a:pPr algn="ctr"/>
            <a:r>
              <a:rPr lang="en-US" dirty="0"/>
              <a:t>Resources</a:t>
            </a:r>
          </a:p>
          <a:p>
            <a:pPr algn="ctr"/>
            <a:r>
              <a:rPr lang="en-US" dirty="0"/>
              <a:t>Policy Changes/Updates</a:t>
            </a:r>
          </a:p>
          <a:p>
            <a:pPr algn="ctr"/>
            <a:r>
              <a:rPr lang="en-US" dirty="0"/>
              <a:t>Protocols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71800" y="1506512"/>
            <a:ext cx="5728663" cy="1199465"/>
            <a:chOff x="402436" y="1424032"/>
            <a:chExt cx="5728663" cy="11994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535" y="1424032"/>
              <a:ext cx="5693564" cy="119946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402436" y="1738266"/>
              <a:ext cx="2663999" cy="39533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4970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03" y="1486148"/>
            <a:ext cx="2570106" cy="2391797"/>
          </a:xfrm>
          <a:prstGeom prst="rect">
            <a:avLst/>
          </a:prstGeom>
          <a:ln>
            <a:solidFill>
              <a:srgbClr val="51BFE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708" y="982980"/>
            <a:ext cx="3733800" cy="424936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4670544" y="732473"/>
            <a:ext cx="3148421" cy="3648075"/>
            <a:chOff x="4670544" y="732473"/>
            <a:chExt cx="3148421" cy="36480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0544" y="732473"/>
              <a:ext cx="3148421" cy="3648075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4800600" y="2133600"/>
              <a:ext cx="34544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4960" y="1721166"/>
              <a:ext cx="548640" cy="183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58560" y="2224585"/>
              <a:ext cx="34544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89652" y="2784432"/>
              <a:ext cx="414348" cy="84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05600" y="2506535"/>
              <a:ext cx="414348" cy="84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600" y="3429001"/>
              <a:ext cx="358948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99612" y="3594692"/>
              <a:ext cx="358948" cy="111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10178" y="4076471"/>
              <a:ext cx="358948" cy="111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59223" y="1369725"/>
              <a:ext cx="2089554" cy="150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4148403" y="1520517"/>
            <a:ext cx="1566597" cy="2387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302" y="2816405"/>
            <a:ext cx="1927642" cy="2100083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21" name="Straight Arrow Connector 20"/>
          <p:cNvCxnSpPr/>
          <p:nvPr/>
        </p:nvCxnSpPr>
        <p:spPr>
          <a:xfrm>
            <a:off x="3793158" y="2639308"/>
            <a:ext cx="2530853" cy="46835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26749" y="3045584"/>
            <a:ext cx="2713959" cy="2592694"/>
            <a:chOff x="326749" y="3045584"/>
            <a:chExt cx="2656715" cy="259269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6749" y="3261807"/>
              <a:ext cx="2656715" cy="237647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6749" y="3045584"/>
              <a:ext cx="2652564" cy="21771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" name="Rectangle 27"/>
          <p:cNvSpPr/>
          <p:nvPr/>
        </p:nvSpPr>
        <p:spPr>
          <a:xfrm>
            <a:off x="326749" y="3045584"/>
            <a:ext cx="2713959" cy="2669416"/>
          </a:xfrm>
          <a:prstGeom prst="rect">
            <a:avLst/>
          </a:prstGeom>
          <a:noFill/>
          <a:ln w="3175">
            <a:solidFill>
              <a:srgbClr val="51B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0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ON YOUR </a:t>
            </a:r>
            <a:br>
              <a:rPr lang="en-US" dirty="0"/>
            </a:br>
            <a:r>
              <a:rPr lang="en-US" dirty="0"/>
              <a:t>WISH LIST?</a:t>
            </a:r>
          </a:p>
        </p:txBody>
      </p:sp>
      <p:pic>
        <p:nvPicPr>
          <p:cNvPr id="13314" name="Picture 2" descr="Image result for superpower li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4724400" cy="386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743200"/>
            <a:ext cx="22002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7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295400" y="990600"/>
            <a:ext cx="6192319" cy="4531910"/>
            <a:chOff x="1382952" y="404166"/>
            <a:chExt cx="6192319" cy="45319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143000"/>
              <a:ext cx="1524000" cy="1524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3266" y="1119188"/>
              <a:ext cx="1417011" cy="154781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6114" y="1119188"/>
              <a:ext cx="1372720" cy="154781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330" y="1143000"/>
              <a:ext cx="1547812" cy="154781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497557" y="404166"/>
              <a:ext cx="141701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51BFE1"/>
                  </a:solidFill>
                </a:rPr>
                <a:t>Sameer</a:t>
              </a:r>
            </a:p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Khedekar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23386" y="404166"/>
              <a:ext cx="141701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51BFE1"/>
                  </a:solidFill>
                </a:rPr>
                <a:t>Yuki</a:t>
              </a:r>
            </a:p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Watanabe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69937" y="404166"/>
              <a:ext cx="141701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51BFE1"/>
                  </a:solidFill>
                </a:rPr>
                <a:t>Ariella</a:t>
              </a:r>
            </a:p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Zwerling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58260" y="411540"/>
              <a:ext cx="141701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51BFE1"/>
                  </a:solidFill>
                </a:rPr>
                <a:t>Julie</a:t>
              </a:r>
            </a:p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Pearl</a:t>
              </a:r>
            </a:p>
          </p:txBody>
        </p:sp>
        <p:pic>
          <p:nvPicPr>
            <p:cNvPr id="2054" name="Picture 6" descr="Image result for superhero mask transparent vector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591" y="1417494"/>
              <a:ext cx="831863" cy="41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Image result for superhero mask transparent vector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623" y="1606323"/>
              <a:ext cx="736169" cy="368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Image result for superhero mask transparent vector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753" y="1552452"/>
              <a:ext cx="882186" cy="441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Image result for superhero mask transparent vector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784" y="1601886"/>
              <a:ext cx="783318" cy="391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14568" y="2438215"/>
              <a:ext cx="1519240" cy="2493346"/>
            </a:xfrm>
            <a:prstGeom prst="round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82952" y="2426809"/>
              <a:ext cx="1478485" cy="2505652"/>
            </a:xfrm>
            <a:prstGeom prst="round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58260" y="2441830"/>
              <a:ext cx="1348062" cy="2494246"/>
            </a:xfrm>
            <a:prstGeom prst="round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01288" y="2437315"/>
              <a:ext cx="1556186" cy="2494246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639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94384" cy="1051560"/>
          </a:xfrm>
        </p:spPr>
        <p:txBody>
          <a:bodyPr>
            <a:normAutofit/>
          </a:bodyPr>
          <a:lstStyle/>
          <a:p>
            <a:r>
              <a:rPr lang="en-US" dirty="0"/>
              <a:t>What is a “seat at the table”?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>
          <a:xfrm>
            <a:off x="533400" y="1033272"/>
            <a:ext cx="5257800" cy="475488"/>
          </a:xfrm>
        </p:spPr>
        <p:txBody>
          <a:bodyPr/>
          <a:lstStyle/>
          <a:p>
            <a:r>
              <a:rPr lang="en-US" b="1" i="1" dirty="0"/>
              <a:t>Why does it matter?</a:t>
            </a:r>
          </a:p>
        </p:txBody>
      </p:sp>
      <p:pic>
        <p:nvPicPr>
          <p:cNvPr id="5124" name="Picture 4" descr="Image result for superhero resc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4612849" cy="2578941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6697" y="2084832"/>
            <a:ext cx="3505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1BFE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1BFE1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1BFE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1BFE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1BFE1"/>
              </a:buClr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Visibility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C-level buy-in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Reassurance that the program is taken care of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Support when it’s needed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Emergency communications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799" y="2973903"/>
            <a:ext cx="4460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(Doesn’t necessarily mean being at all the meetings!)</a:t>
            </a:r>
          </a:p>
        </p:txBody>
      </p:sp>
    </p:spTree>
    <p:extLst>
      <p:ext uri="{BB962C8B-B14F-4D97-AF65-F5344CB8AC3E}">
        <p14:creationId xmlns:p14="http://schemas.microsoft.com/office/powerpoint/2010/main" val="13146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97563" y="431647"/>
            <a:ext cx="8077200" cy="5013085"/>
            <a:chOff x="105360" y="1256269"/>
            <a:chExt cx="7204699" cy="44873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2636" y="1256269"/>
              <a:ext cx="1727423" cy="42253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5359" y="1344572"/>
              <a:ext cx="1291814" cy="40878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9262" y="1295399"/>
              <a:ext cx="1213139" cy="44481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360" y="1295399"/>
              <a:ext cx="1619763" cy="432833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32401" y="1295399"/>
              <a:ext cx="1442958" cy="394335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843601" y="309568"/>
            <a:ext cx="3204186" cy="1976432"/>
            <a:chOff x="843601" y="309568"/>
            <a:chExt cx="3204186" cy="197643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3601" y="309568"/>
              <a:ext cx="3204186" cy="40609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5069" y="715662"/>
              <a:ext cx="3140676" cy="1570338"/>
            </a:xfrm>
            <a:prstGeom prst="rect">
              <a:avLst/>
            </a:prstGeom>
          </p:spPr>
        </p:pic>
      </p:grpSp>
      <p:pic>
        <p:nvPicPr>
          <p:cNvPr id="1028" name="Picture 4" descr="Image result for nbc nightly news logo transpare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72" y="2045356"/>
            <a:ext cx="1908175" cy="2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4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672" y="3124200"/>
            <a:ext cx="8135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BFE1"/>
                </a:solidFill>
              </a:rPr>
              <a:t>Leading American Retail company with 16B Net Sales* and 140,000 employees, 3700 stores (owned + Franchise), 70+ countries worldwide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BFE1"/>
                </a:solidFill>
              </a:rPr>
              <a:t>Office in Canada, UK, France, Mexico, Japan, China, HK, India, Vietnam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BFE1"/>
                </a:solidFill>
              </a:rPr>
              <a:t>Centralized Mobility Program Management based in SF (one stop shop)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BFE1"/>
                </a:solidFill>
              </a:rPr>
              <a:t>300 domestic relocation : SF / NY, lump sum to full relocation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BFE1"/>
                </a:solidFill>
              </a:rPr>
              <a:t>50 – 200 cross border relocations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BFE1"/>
                </a:solidFill>
              </a:rPr>
              <a:t>Long / short term, perm. transfer, hybrid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BFE1"/>
                </a:solidFill>
              </a:rPr>
              <a:t>Top host  location: China, HK, Vietnam,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51BFE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5800" y="340182"/>
            <a:ext cx="3752072" cy="2497484"/>
            <a:chOff x="4700723" y="214029"/>
            <a:chExt cx="3752072" cy="24974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0723" y="214029"/>
              <a:ext cx="3550845" cy="2497484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5334000" y="583635"/>
              <a:ext cx="3118795" cy="1758272"/>
              <a:chOff x="6062882" y="1762706"/>
              <a:chExt cx="3118795" cy="175827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6962" y="1762706"/>
                <a:ext cx="781050" cy="75247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8400" y="2684049"/>
                <a:ext cx="2305050" cy="29527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37461" y="1853193"/>
                <a:ext cx="1524000" cy="5715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2882" y="3103527"/>
                <a:ext cx="1666875" cy="40005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62452" y="3111403"/>
                <a:ext cx="1419225" cy="409575"/>
              </a:xfrm>
              <a:prstGeom prst="rect">
                <a:avLst/>
              </a:prstGeom>
            </p:spPr>
          </p:pic>
        </p:grpSp>
      </p:grpSp>
      <p:cxnSp>
        <p:nvCxnSpPr>
          <p:cNvPr id="18" name="Straight Connector 17"/>
          <p:cNvCxnSpPr/>
          <p:nvPr/>
        </p:nvCxnSpPr>
        <p:spPr>
          <a:xfrm>
            <a:off x="0" y="2820460"/>
            <a:ext cx="9144000" cy="0"/>
          </a:xfrm>
          <a:prstGeom prst="line">
            <a:avLst/>
          </a:prstGeom>
          <a:ln w="28575">
            <a:solidFill>
              <a:srgbClr val="51BF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561652"/>
            <a:ext cx="3337198" cy="2116616"/>
          </a:xfrm>
          <a:prstGeom prst="round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1672" y="5638799"/>
            <a:ext cx="7662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51BFE1"/>
                </a:solidFill>
              </a:rPr>
              <a:t>* FYE Jan. 2016</a:t>
            </a:r>
          </a:p>
        </p:txBody>
      </p:sp>
    </p:spTree>
    <p:extLst>
      <p:ext uri="{BB962C8B-B14F-4D97-AF65-F5344CB8AC3E}">
        <p14:creationId xmlns:p14="http://schemas.microsoft.com/office/powerpoint/2010/main" val="241928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Study: VIETNAM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74" y="1828800"/>
            <a:ext cx="805968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2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26321"/>
            <a:ext cx="8915400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BFE1"/>
                </a:solidFill>
              </a:rPr>
              <a:t>Leading customer experience management company – helping businesses solicit and analyze feedback in real time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BFE1"/>
                </a:solidFill>
              </a:rPr>
              <a:t>Growth from 300 </a:t>
            </a:r>
            <a:r>
              <a:rPr lang="en-US" dirty="0">
                <a:solidFill>
                  <a:srgbClr val="51BFE1"/>
                </a:solidFill>
                <a:sym typeface="Wingdings" panose="05000000000000000000" pitchFamily="2" charset="2"/>
              </a:rPr>
              <a:t> 1,000 employees in 3 years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BFE1"/>
                </a:solidFill>
                <a:sym typeface="Wingdings" panose="05000000000000000000" pitchFamily="2" charset="2"/>
              </a:rPr>
              <a:t>Offices in Palo Alto, NYC, Buenos Aires, London, Paris, Germany and Australia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BFE1"/>
                </a:solidFill>
                <a:sym typeface="Wingdings" panose="05000000000000000000" pitchFamily="2" charset="2"/>
              </a:rPr>
              <a:t>Core Global Mobility Team in Palo Alto with partners in EMEA and APAC</a:t>
            </a:r>
            <a:endParaRPr lang="en-US" dirty="0">
              <a:solidFill>
                <a:srgbClr val="51BFE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820460"/>
            <a:ext cx="9144000" cy="0"/>
          </a:xfrm>
          <a:prstGeom prst="line">
            <a:avLst/>
          </a:prstGeom>
          <a:ln w="28575">
            <a:solidFill>
              <a:srgbClr val="51BF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3546317" cy="7507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96" y="1207997"/>
            <a:ext cx="3846345" cy="13066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141" y="1207997"/>
            <a:ext cx="3908891" cy="15046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Empathy Lens</a:t>
            </a:r>
          </a:p>
        </p:txBody>
      </p:sp>
      <p:sp>
        <p:nvSpPr>
          <p:cNvPr id="4" name="Subtitle 8"/>
          <p:cNvSpPr>
            <a:spLocks noGrp="1"/>
          </p:cNvSpPr>
          <p:nvPr>
            <p:ph type="subTitle" idx="11"/>
          </p:nvPr>
        </p:nvSpPr>
        <p:spPr>
          <a:xfrm>
            <a:off x="457200" y="1037697"/>
            <a:ext cx="7620000" cy="475488"/>
          </a:xfrm>
        </p:spPr>
        <p:txBody>
          <a:bodyPr>
            <a:noAutofit/>
          </a:bodyPr>
          <a:lstStyle/>
          <a:p>
            <a:r>
              <a:rPr lang="en-US" b="1" dirty="0"/>
              <a:t>Quality &amp; Empathy </a:t>
            </a:r>
            <a:r>
              <a:rPr lang="en-US" dirty="0"/>
              <a:t>can outshine </a:t>
            </a:r>
            <a:r>
              <a:rPr lang="en-US" b="1" dirty="0"/>
              <a:t>Efficiency &amp; Technology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953000"/>
            <a:ext cx="2490787" cy="917447"/>
          </a:xfrm>
          <a:prstGeom prst="round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06464" y="1397450"/>
            <a:ext cx="9375323" cy="4469950"/>
            <a:chOff x="-106464" y="1397450"/>
            <a:chExt cx="9375323" cy="4469950"/>
          </a:xfrm>
        </p:grpSpPr>
        <p:sp>
          <p:nvSpPr>
            <p:cNvPr id="21" name="Shape 1502"/>
            <p:cNvSpPr txBox="1"/>
            <p:nvPr/>
          </p:nvSpPr>
          <p:spPr>
            <a:xfrm>
              <a:off x="6042060" y="1508144"/>
              <a:ext cx="3226799" cy="622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-US" sz="1400" b="1" dirty="0">
                  <a:latin typeface="Arial"/>
                  <a:ea typeface="Proxima Nova"/>
                  <a:cs typeface="Arial"/>
                  <a:sym typeface="Proxima Nova"/>
                </a:rPr>
                <a:t>Arrival</a:t>
              </a:r>
              <a:endParaRPr lang="en" sz="1400" dirty="0">
                <a:latin typeface="Arial"/>
                <a:ea typeface="Proxima Nova"/>
                <a:cs typeface="Arial"/>
                <a:sym typeface="Proxima Nov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106464" y="1397450"/>
              <a:ext cx="9021864" cy="4469950"/>
              <a:chOff x="-106464" y="1397450"/>
              <a:chExt cx="9021864" cy="4469950"/>
            </a:xfrm>
            <a:noFill/>
          </p:grpSpPr>
          <p:sp>
            <p:nvSpPr>
              <p:cNvPr id="10" name="Shape 1491"/>
              <p:cNvSpPr txBox="1"/>
              <p:nvPr/>
            </p:nvSpPr>
            <p:spPr>
              <a:xfrm>
                <a:off x="2488691" y="2868750"/>
                <a:ext cx="1633200" cy="6222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200" b="1">
                  <a:solidFill>
                    <a:srgbClr val="0390DF"/>
                  </a:solidFill>
                  <a:latin typeface="Arial"/>
                  <a:ea typeface="Proxima Nova"/>
                  <a:cs typeface="Arial"/>
                  <a:sym typeface="Proxima Nova"/>
                </a:endParaRPr>
              </a:p>
            </p:txBody>
          </p:sp>
          <p:pic>
            <p:nvPicPr>
              <p:cNvPr id="12" name="Shape 1493" descr="frontline_w_color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223392" y="2172439"/>
                <a:ext cx="804000" cy="8040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3" name="Shape 1494" descr="manager_m_color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28765" y="2172440"/>
                <a:ext cx="804000" cy="8040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4" name="Shape 1495" descr="manager_w_color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105503" y="2172440"/>
                <a:ext cx="804000" cy="8040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5" name="Shape 1496" descr="frontline_w_color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600601" y="2172440"/>
                <a:ext cx="804000" cy="804000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6" name="Shape 1497"/>
              <p:cNvSpPr txBox="1"/>
              <p:nvPr/>
            </p:nvSpPr>
            <p:spPr>
              <a:xfrm>
                <a:off x="3200401" y="1468277"/>
                <a:ext cx="1600200" cy="6222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Arial"/>
                    <a:ea typeface="Proxima Nova"/>
                    <a:cs typeface="Arial"/>
                    <a:sym typeface="Proxima Nova"/>
                  </a:rPr>
                  <a:t>Relocation Initiated</a:t>
                </a:r>
                <a:endParaRPr lang="en" sz="1400" b="1" dirty="0">
                  <a:latin typeface="Arial"/>
                  <a:ea typeface="Proxima Nova"/>
                  <a:cs typeface="Arial"/>
                  <a:sym typeface="Proxima Nova"/>
                </a:endParaRPr>
              </a:p>
              <a:p>
                <a:pPr lvl="0" algn="ctr" rtl="0">
                  <a:spcBef>
                    <a:spcPts val="0"/>
                  </a:spcBef>
                  <a:buNone/>
                </a:pPr>
                <a:br>
                  <a:rPr lang="en" sz="1200" dirty="0">
                    <a:solidFill>
                      <a:srgbClr val="0390DF"/>
                    </a:solidFill>
                    <a:latin typeface="Arial"/>
                    <a:ea typeface="Proxima Nova"/>
                    <a:cs typeface="Arial"/>
                    <a:sym typeface="Proxima Nova"/>
                  </a:rPr>
                </a:br>
                <a:endParaRPr lang="en" sz="1200" dirty="0">
                  <a:solidFill>
                    <a:srgbClr val="0390DF"/>
                  </a:solidFill>
                  <a:latin typeface="Arial"/>
                  <a:ea typeface="Proxima Nova"/>
                  <a:cs typeface="Arial"/>
                  <a:sym typeface="Proxima Nova"/>
                </a:endParaRPr>
              </a:p>
            </p:txBody>
          </p:sp>
          <p:pic>
            <p:nvPicPr>
              <p:cNvPr id="17" name="Shape 1498" descr="frontline_w_color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725313" y="2172440"/>
                <a:ext cx="804000" cy="804000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8" name="Shape 1499"/>
              <p:cNvSpPr txBox="1"/>
              <p:nvPr/>
            </p:nvSpPr>
            <p:spPr>
              <a:xfrm>
                <a:off x="1371600" y="1482613"/>
                <a:ext cx="2133600" cy="34618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Arial"/>
                    <a:ea typeface="Proxima Nova"/>
                    <a:cs typeface="Arial"/>
                    <a:sym typeface="Proxima Nova"/>
                  </a:rPr>
                  <a:t>Offer Accepted</a:t>
                </a:r>
                <a:endParaRPr lang="en" sz="1400" b="1" dirty="0">
                  <a:latin typeface="Arial"/>
                  <a:ea typeface="Proxima Nova"/>
                  <a:cs typeface="Arial"/>
                  <a:sym typeface="Proxima Nova"/>
                </a:endParaRPr>
              </a:p>
            </p:txBody>
          </p:sp>
          <p:pic>
            <p:nvPicPr>
              <p:cNvPr id="19" name="Shape 1500" descr="star_yellow.pn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81441" y="1772748"/>
                <a:ext cx="419700" cy="427500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20" name="Shape 1501"/>
              <p:cNvSpPr txBox="1"/>
              <p:nvPr/>
            </p:nvSpPr>
            <p:spPr>
              <a:xfrm>
                <a:off x="4363941" y="1468262"/>
                <a:ext cx="2372400" cy="6222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Arial"/>
                    <a:ea typeface="Proxima Nova"/>
                    <a:cs typeface="Arial"/>
                    <a:sym typeface="Proxima Nova"/>
                  </a:rPr>
                  <a:t>In Transit</a:t>
                </a:r>
                <a:endParaRPr lang="en" sz="1400" b="1" dirty="0">
                  <a:solidFill>
                    <a:schemeClr val="lt2"/>
                  </a:solidFill>
                  <a:latin typeface="Arial"/>
                  <a:ea typeface="Proxima Nova"/>
                  <a:cs typeface="Arial"/>
                  <a:sym typeface="Proxima Nova"/>
                </a:endParaRPr>
              </a:p>
            </p:txBody>
          </p:sp>
          <p:pic>
            <p:nvPicPr>
              <p:cNvPr id="22" name="Shape 1503" descr="manager_w_color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748422" y="2181122"/>
                <a:ext cx="804000" cy="8040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3" name="Shape 1504" descr="exec_m_color.png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249092" y="2124046"/>
                <a:ext cx="804000" cy="8556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4" name="Shape 1505" descr="laptop_purple.png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3485532" y="2348527"/>
                <a:ext cx="804000" cy="7497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5" name="Shape 1506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610266" y="3263112"/>
                <a:ext cx="362050" cy="368824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26" name="Shape 1507"/>
              <p:cNvSpPr txBox="1"/>
              <p:nvPr/>
            </p:nvSpPr>
            <p:spPr>
              <a:xfrm>
                <a:off x="1429316" y="3242369"/>
                <a:ext cx="1618684" cy="125343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514350" lvl="0" indent="-285750" rtl="0">
                  <a:spcBef>
                    <a:spcPts val="0"/>
                  </a:spcBef>
                  <a:buFont typeface="Arial"/>
                  <a:buChar char="•"/>
                </a:pPr>
                <a:r>
                  <a:rPr lang="en-US" sz="1400" dirty="0">
                    <a:latin typeface="Arial"/>
                    <a:ea typeface="Proxima Nova"/>
                    <a:cs typeface="Arial"/>
                    <a:sym typeface="Proxima Nova"/>
                  </a:rPr>
                  <a:t>Excited</a:t>
                </a:r>
              </a:p>
              <a:p>
                <a:pPr marL="514350" lvl="0" indent="-285750" rtl="0">
                  <a:spcBef>
                    <a:spcPts val="0"/>
                  </a:spcBef>
                  <a:buFont typeface="Arial"/>
                  <a:buChar char="•"/>
                </a:pPr>
                <a:r>
                  <a:rPr lang="en" sz="1400" dirty="0">
                    <a:latin typeface="Arial"/>
                    <a:ea typeface="Proxima Nova"/>
                    <a:cs typeface="Arial"/>
                    <a:sym typeface="Proxima Nova"/>
                  </a:rPr>
                  <a:t>Motivated</a:t>
                </a:r>
                <a:endParaRPr lang="en-US" sz="1400" dirty="0">
                  <a:latin typeface="Arial"/>
                  <a:ea typeface="Proxima Nova"/>
                  <a:cs typeface="Arial"/>
                  <a:sym typeface="Proxima Nova"/>
                </a:endParaRPr>
              </a:p>
              <a:p>
                <a:pPr marL="514350" lvl="0" indent="-285750" rtl="0">
                  <a:spcBef>
                    <a:spcPts val="0"/>
                  </a:spcBef>
                  <a:buFont typeface="Arial"/>
                  <a:buChar char="•"/>
                </a:pPr>
                <a:r>
                  <a:rPr lang="en" sz="1400" dirty="0">
                    <a:latin typeface="Arial"/>
                    <a:ea typeface="Proxima Nova"/>
                    <a:cs typeface="Arial"/>
                    <a:sym typeface="Proxima Nova"/>
                  </a:rPr>
                  <a:t>Inspired</a:t>
                </a:r>
              </a:p>
            </p:txBody>
          </p:sp>
          <p:sp>
            <p:nvSpPr>
              <p:cNvPr id="28" name="Shape 1509"/>
              <p:cNvSpPr txBox="1"/>
              <p:nvPr/>
            </p:nvSpPr>
            <p:spPr>
              <a:xfrm>
                <a:off x="4711116" y="3242369"/>
                <a:ext cx="1994484" cy="209163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514350" lvl="0" indent="-285750">
                  <a:spcBef>
                    <a:spcPts val="0"/>
                  </a:spcBef>
                  <a:buFont typeface="Arial"/>
                  <a:buChar char="•"/>
                </a:pPr>
                <a:r>
                  <a:rPr lang="en-US" sz="1400" dirty="0">
                    <a:latin typeface="Arial"/>
                    <a:ea typeface="Proxima Nova"/>
                    <a:cs typeface="Arial"/>
                    <a:sym typeface="Proxima Nova"/>
                  </a:rPr>
                  <a:t>Calm</a:t>
                </a:r>
              </a:p>
              <a:p>
                <a:pPr marL="514350" lvl="0" indent="-285750">
                  <a:spcBef>
                    <a:spcPts val="0"/>
                  </a:spcBef>
                  <a:buFont typeface="Arial"/>
                  <a:buChar char="•"/>
                </a:pPr>
                <a:r>
                  <a:rPr lang="en-US" sz="1400" dirty="0">
                    <a:latin typeface="Arial"/>
                    <a:ea typeface="Proxima Nova"/>
                    <a:cs typeface="Arial"/>
                    <a:sym typeface="Proxima Nova"/>
                  </a:rPr>
                  <a:t>Trusting</a:t>
                </a:r>
              </a:p>
              <a:p>
                <a:pPr marL="514350" lvl="0" indent="-285750">
                  <a:spcBef>
                    <a:spcPts val="0"/>
                  </a:spcBef>
                  <a:buFont typeface="Arial"/>
                  <a:buChar char="•"/>
                </a:pPr>
                <a:r>
                  <a:rPr lang="en-US" sz="1400" dirty="0">
                    <a:latin typeface="Arial"/>
                    <a:ea typeface="Proxima Nova"/>
                    <a:cs typeface="Arial"/>
                    <a:sym typeface="Proxima Nova"/>
                  </a:rPr>
                  <a:t>Owner in the process</a:t>
                </a:r>
              </a:p>
              <a:p>
                <a:pPr marL="514350" lvl="0" indent="-285750">
                  <a:spcBef>
                    <a:spcPts val="0"/>
                  </a:spcBef>
                  <a:buFont typeface="Arial"/>
                  <a:buChar char="•"/>
                </a:pPr>
                <a:endParaRPr lang="en" sz="1400" dirty="0">
                  <a:latin typeface="Arial"/>
                  <a:ea typeface="Proxima Nova"/>
                  <a:cs typeface="Arial"/>
                  <a:sym typeface="Proxima Nova"/>
                </a:endParaRPr>
              </a:p>
            </p:txBody>
          </p:sp>
          <p:sp>
            <p:nvSpPr>
              <p:cNvPr id="29" name="Shape 1510"/>
              <p:cNvSpPr txBox="1"/>
              <p:nvPr/>
            </p:nvSpPr>
            <p:spPr>
              <a:xfrm>
                <a:off x="6725316" y="3242369"/>
                <a:ext cx="2190084" cy="262503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514350" lvl="0" indent="-285750" rtl="0">
                  <a:spcBef>
                    <a:spcPts val="0"/>
                  </a:spcBef>
                  <a:buFont typeface="Arial"/>
                  <a:buChar char="•"/>
                </a:pPr>
                <a:r>
                  <a:rPr lang="en-US" sz="1400" dirty="0">
                    <a:latin typeface="Arial"/>
                    <a:ea typeface="Proxima Nova"/>
                    <a:cs typeface="Arial"/>
                    <a:sym typeface="Proxima Nova"/>
                  </a:rPr>
                  <a:t>Prepared</a:t>
                </a:r>
              </a:p>
              <a:p>
                <a:pPr marL="514350" lvl="0" indent="-285750" rtl="0">
                  <a:spcBef>
                    <a:spcPts val="0"/>
                  </a:spcBef>
                  <a:buFont typeface="Arial"/>
                  <a:buChar char="•"/>
                </a:pPr>
                <a:r>
                  <a:rPr lang="en-US" sz="1400" dirty="0">
                    <a:latin typeface="Arial"/>
                    <a:ea typeface="Proxima Nova"/>
                    <a:cs typeface="Arial"/>
                    <a:sym typeface="Proxima Nova"/>
                  </a:rPr>
                  <a:t>Excited</a:t>
                </a:r>
              </a:p>
              <a:p>
                <a:pPr marL="514350" lvl="0" indent="-285750" rtl="0">
                  <a:spcBef>
                    <a:spcPts val="0"/>
                  </a:spcBef>
                  <a:buFont typeface="Arial"/>
                  <a:buChar char="•"/>
                </a:pPr>
                <a:r>
                  <a:rPr lang="en-US" sz="1400" dirty="0">
                    <a:latin typeface="Arial"/>
                    <a:ea typeface="Proxima Nova"/>
                    <a:cs typeface="Arial"/>
                    <a:sym typeface="Proxima Nova"/>
                  </a:rPr>
                  <a:t>Organized</a:t>
                </a:r>
              </a:p>
              <a:p>
                <a:pPr marL="514350" lvl="0" indent="-285750" rtl="0">
                  <a:spcBef>
                    <a:spcPts val="0"/>
                  </a:spcBef>
                  <a:buFont typeface="Arial"/>
                  <a:buChar char="•"/>
                </a:pPr>
                <a:r>
                  <a:rPr lang="en-US" sz="1400" dirty="0">
                    <a:latin typeface="Arial"/>
                    <a:ea typeface="Proxima Nova"/>
                    <a:cs typeface="Arial"/>
                    <a:sym typeface="Proxima Nova"/>
                  </a:rPr>
                  <a:t>Confident</a:t>
                </a:r>
              </a:p>
              <a:p>
                <a:pPr marL="514350" lvl="0" indent="-285750" rtl="0">
                  <a:spcBef>
                    <a:spcPts val="0"/>
                  </a:spcBef>
                  <a:buFont typeface="Arial"/>
                  <a:buChar char="•"/>
                </a:pPr>
                <a:r>
                  <a:rPr lang="en" sz="1400" dirty="0">
                    <a:latin typeface="Arial"/>
                    <a:ea typeface="Proxima Nova"/>
                    <a:cs typeface="Arial"/>
                    <a:sym typeface="Proxima Nova"/>
                  </a:rPr>
                  <a:t>Ready to continue the journey</a:t>
                </a:r>
                <a:br>
                  <a:rPr lang="en" sz="1400" dirty="0">
                    <a:latin typeface="Arial"/>
                    <a:ea typeface="Proxima Nova"/>
                    <a:cs typeface="Arial"/>
                    <a:sym typeface="Proxima Nova"/>
                  </a:rPr>
                </a:br>
                <a:endParaRPr lang="en" sz="1400" dirty="0">
                  <a:latin typeface="Arial"/>
                  <a:ea typeface="Proxima Nova"/>
                  <a:cs typeface="Arial"/>
                  <a:sym typeface="Proxima Nova"/>
                </a:endParaRPr>
              </a:p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ial"/>
                  <a:ea typeface="Proxima Nova"/>
                  <a:cs typeface="Arial"/>
                  <a:sym typeface="Proxima Nova"/>
                </a:endParaRPr>
              </a:p>
            </p:txBody>
          </p:sp>
          <p:pic>
            <p:nvPicPr>
              <p:cNvPr id="30" name="Shape 1511" descr="laptop_purple.png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810678" y="2539562"/>
                <a:ext cx="479100" cy="414600"/>
              </a:xfrm>
              <a:prstGeom prst="rect">
                <a:avLst/>
              </a:prstGeom>
              <a:grpFill/>
              <a:ln>
                <a:noFill/>
              </a:ln>
            </p:spPr>
          </p:pic>
          <p:cxnSp>
            <p:nvCxnSpPr>
              <p:cNvPr id="31" name="Shape 1512"/>
              <p:cNvCxnSpPr/>
              <p:nvPr/>
            </p:nvCxnSpPr>
            <p:spPr>
              <a:xfrm>
                <a:off x="234450" y="3094725"/>
                <a:ext cx="8480100" cy="6300"/>
              </a:xfrm>
              <a:prstGeom prst="straightConnector1">
                <a:avLst/>
              </a:prstGeom>
              <a:grpFill/>
              <a:ln w="19050" cap="flat" cmpd="sng">
                <a:solidFill>
                  <a:srgbClr val="4A86E8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33" name="Shape 1514"/>
              <p:cNvSpPr txBox="1"/>
              <p:nvPr/>
            </p:nvSpPr>
            <p:spPr>
              <a:xfrm>
                <a:off x="-106464" y="2078839"/>
                <a:ext cx="1795500" cy="4145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b="1">
                    <a:latin typeface="Arial"/>
                    <a:ea typeface="Proxima Nova"/>
                    <a:cs typeface="Arial"/>
                    <a:sym typeface="Proxima Nova"/>
                  </a:rPr>
                  <a:t>Moments </a:t>
                </a:r>
              </a:p>
              <a:p>
                <a:pPr lvl="0" algn="ctr">
                  <a:spcBef>
                    <a:spcPts val="0"/>
                  </a:spcBef>
                  <a:buNone/>
                </a:pPr>
                <a:r>
                  <a:rPr lang="en" b="1">
                    <a:latin typeface="Arial"/>
                    <a:ea typeface="Proxima Nova"/>
                    <a:cs typeface="Arial"/>
                    <a:sym typeface="Proxima Nova"/>
                  </a:rPr>
                  <a:t>that matter</a:t>
                </a:r>
              </a:p>
            </p:txBody>
          </p:sp>
          <p:sp>
            <p:nvSpPr>
              <p:cNvPr id="34" name="Shape 1515"/>
              <p:cNvSpPr txBox="1"/>
              <p:nvPr/>
            </p:nvSpPr>
            <p:spPr>
              <a:xfrm>
                <a:off x="-106464" y="3555737"/>
                <a:ext cx="1795500" cy="4146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b="1" dirty="0">
                    <a:latin typeface="Arial"/>
                    <a:ea typeface="Proxima Nova"/>
                    <a:cs typeface="Arial"/>
                    <a:sym typeface="Proxima Nova"/>
                  </a:rPr>
                  <a:t>We want </a:t>
                </a:r>
              </a:p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b="1" dirty="0">
                    <a:latin typeface="Arial"/>
                    <a:ea typeface="Proxima Nova"/>
                    <a:cs typeface="Arial"/>
                    <a:sym typeface="Proxima Nova"/>
                  </a:rPr>
                  <a:t>Medallians </a:t>
                </a:r>
              </a:p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b="1" dirty="0">
                    <a:latin typeface="Arial"/>
                    <a:ea typeface="Proxima Nova"/>
                    <a:cs typeface="Arial"/>
                    <a:sym typeface="Proxima Nova"/>
                  </a:rPr>
                  <a:t>to feel...</a:t>
                </a:r>
              </a:p>
            </p:txBody>
          </p:sp>
          <p:cxnSp>
            <p:nvCxnSpPr>
              <p:cNvPr id="35" name="Shape 1516"/>
              <p:cNvCxnSpPr/>
              <p:nvPr/>
            </p:nvCxnSpPr>
            <p:spPr>
              <a:xfrm>
                <a:off x="1485091" y="1397450"/>
                <a:ext cx="4200" cy="32859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dk2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  <p:sp>
            <p:nvSpPr>
              <p:cNvPr id="36" name="Shape 1507"/>
              <p:cNvSpPr txBox="1"/>
              <p:nvPr/>
            </p:nvSpPr>
            <p:spPr>
              <a:xfrm>
                <a:off x="2971800" y="3242369"/>
                <a:ext cx="1828799" cy="186303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514350" lvl="0" indent="-285750" rtl="0">
                  <a:spcBef>
                    <a:spcPts val="0"/>
                  </a:spcBef>
                  <a:buFont typeface="Arial"/>
                  <a:buChar char="•"/>
                </a:pPr>
                <a:r>
                  <a:rPr lang="en-US" sz="1400" dirty="0">
                    <a:latin typeface="Arial"/>
                    <a:ea typeface="Proxima Nova"/>
                    <a:cs typeface="Arial"/>
                    <a:sym typeface="Proxima Nova"/>
                  </a:rPr>
                  <a:t>Positive</a:t>
                </a:r>
              </a:p>
              <a:p>
                <a:pPr marL="514350" lvl="0" indent="-285750" rtl="0">
                  <a:spcBef>
                    <a:spcPts val="0"/>
                  </a:spcBef>
                  <a:buFont typeface="Arial"/>
                  <a:buChar char="•"/>
                </a:pPr>
                <a:r>
                  <a:rPr lang="en-US" sz="1400" dirty="0">
                    <a:latin typeface="Arial"/>
                    <a:ea typeface="Proxima Nova"/>
                    <a:cs typeface="Arial"/>
                    <a:sym typeface="Proxima Nova"/>
                  </a:rPr>
                  <a:t>Engaged</a:t>
                </a:r>
              </a:p>
              <a:p>
                <a:pPr marL="514350" lvl="0" indent="-285750" rtl="0">
                  <a:spcBef>
                    <a:spcPts val="0"/>
                  </a:spcBef>
                  <a:buFont typeface="Arial"/>
                  <a:buChar char="•"/>
                </a:pPr>
                <a:r>
                  <a:rPr lang="en-US" sz="1400" dirty="0">
                    <a:latin typeface="Arial"/>
                    <a:ea typeface="Proxima Nova"/>
                    <a:cs typeface="Arial"/>
                    <a:sym typeface="Proxima Nova"/>
                  </a:rPr>
                  <a:t>Knows expectations</a:t>
                </a:r>
              </a:p>
              <a:p>
                <a:pPr marL="514350" lvl="0" indent="-285750" rtl="0">
                  <a:spcBef>
                    <a:spcPts val="0"/>
                  </a:spcBef>
                  <a:buFont typeface="Arial"/>
                  <a:buChar char="•"/>
                </a:pPr>
                <a:r>
                  <a:rPr lang="en-US" sz="1400" dirty="0">
                    <a:latin typeface="Arial"/>
                    <a:ea typeface="Proxima Nova"/>
                    <a:cs typeface="Arial"/>
                    <a:sym typeface="Proxima Nova"/>
                  </a:rPr>
                  <a:t>Educated</a:t>
                </a:r>
                <a:endParaRPr lang="en" sz="1400" dirty="0">
                  <a:latin typeface="Arial"/>
                  <a:ea typeface="Proxima Nova"/>
                  <a:cs typeface="Arial"/>
                  <a:sym typeface="Proxima Nov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011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1475" y="381000"/>
            <a:ext cx="8229600" cy="1051560"/>
          </a:xfrm>
        </p:spPr>
        <p:txBody>
          <a:bodyPr>
            <a:noAutofit/>
          </a:bodyPr>
          <a:lstStyle/>
          <a:p>
            <a:r>
              <a:rPr lang="en-US" dirty="0"/>
              <a:t>What Does Your CEO/CFO/CHRO/GC</a:t>
            </a:r>
            <a:br>
              <a:rPr lang="en-US" dirty="0"/>
            </a:br>
            <a:r>
              <a:rPr lang="en-US" dirty="0"/>
              <a:t> Need to Know?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1475" y="1770974"/>
            <a:ext cx="4191000" cy="2322779"/>
            <a:chOff x="1371600" y="1795380"/>
            <a:chExt cx="4191000" cy="23227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3200" y="1795380"/>
              <a:ext cx="4089400" cy="2322779"/>
            </a:xfrm>
            <a:prstGeom prst="round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71600" y="2615206"/>
              <a:ext cx="2295525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  <a:buClr>
                  <a:srgbClr val="51BFE1"/>
                </a:buClr>
              </a:pPr>
              <a:r>
                <a:rPr lang="en-US" sz="2400" b="1" dirty="0">
                  <a:solidFill>
                    <a:srgbClr val="FF0000"/>
                  </a:solidFill>
                </a:rPr>
                <a:t>Urgent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05200" y="2667001"/>
            <a:ext cx="4714876" cy="2652516"/>
            <a:chOff x="3505200" y="2667001"/>
            <a:chExt cx="4714876" cy="26525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8238" y="2667001"/>
              <a:ext cx="4481838" cy="2652516"/>
            </a:xfrm>
            <a:prstGeom prst="round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505200" y="3632088"/>
              <a:ext cx="2667000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  <a:buClr>
                  <a:srgbClr val="51BFE1"/>
                </a:buClr>
              </a:pPr>
              <a:r>
                <a:rPr lang="en-US" sz="2400" b="1" dirty="0">
                  <a:solidFill>
                    <a:schemeClr val="bg1"/>
                  </a:solidFill>
                </a:rPr>
                <a:t>Ongoing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385247"/>
      </p:ext>
    </p:extLst>
  </p:cSld>
  <p:clrMapOvr>
    <a:masterClrMapping/>
  </p:clrMapOvr>
</p:sld>
</file>

<file path=ppt/theme/theme1.xml><?xml version="1.0" encoding="utf-8"?>
<a:theme xmlns:a="http://schemas.openxmlformats.org/drawingml/2006/main" name="StockLayouts Computer &amp; Information Technology TC998">
  <a:themeElements>
    <a:clrScheme name="BAMM">
      <a:dk1>
        <a:sysClr val="windowText" lastClr="000000"/>
      </a:dk1>
      <a:lt1>
        <a:sysClr val="window" lastClr="FFFFFF"/>
      </a:lt1>
      <a:dk2>
        <a:srgbClr val="3F3F42"/>
      </a:dk2>
      <a:lt2>
        <a:srgbClr val="DEDDDC"/>
      </a:lt2>
      <a:accent1>
        <a:srgbClr val="239FC7"/>
      </a:accent1>
      <a:accent2>
        <a:srgbClr val="A2C767"/>
      </a:accent2>
      <a:accent3>
        <a:srgbClr val="917A96"/>
      </a:accent3>
      <a:accent4>
        <a:srgbClr val="C99121"/>
      </a:accent4>
      <a:accent5>
        <a:srgbClr val="BDC921"/>
      </a:accent5>
      <a:accent6>
        <a:srgbClr val="21ADC9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4174</TotalTime>
  <Words>347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Proxima Nova</vt:lpstr>
      <vt:lpstr>Wingdings</vt:lpstr>
      <vt:lpstr>StockLayouts Computer &amp; Information Technology TC998</vt:lpstr>
      <vt:lpstr>New Avenues for Stakeholder Communications</vt:lpstr>
      <vt:lpstr>PowerPoint Presentation</vt:lpstr>
      <vt:lpstr>What is a “seat at the table”?</vt:lpstr>
      <vt:lpstr>PowerPoint Presentation</vt:lpstr>
      <vt:lpstr>PowerPoint Presentation</vt:lpstr>
      <vt:lpstr>Project Study: VIETNAM</vt:lpstr>
      <vt:lpstr>PowerPoint Presentation</vt:lpstr>
      <vt:lpstr>The Empathy Lens</vt:lpstr>
      <vt:lpstr>What Does Your CEO/CFO/CHRO/GC  Need to Know?</vt:lpstr>
      <vt:lpstr>Travel Ban Response</vt:lpstr>
      <vt:lpstr>Travel Ban Response (continued)</vt:lpstr>
      <vt:lpstr>Travel Policies and Security Issues </vt:lpstr>
      <vt:lpstr>Potential H-1B Program Changes</vt:lpstr>
      <vt:lpstr>Potential OPT and H-4 EAD Reversals</vt:lpstr>
      <vt:lpstr>Canada to the Rescue?</vt:lpstr>
      <vt:lpstr>Executive Briefings</vt:lpstr>
      <vt:lpstr>Resources</vt:lpstr>
      <vt:lpstr>WHAT’S ON YOUR  WISH LIST?</vt:lpstr>
    </vt:vector>
  </TitlesOfParts>
  <Company>StockLayouts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Alejandra Zapatero</cp:lastModifiedBy>
  <cp:revision>202</cp:revision>
  <dcterms:created xsi:type="dcterms:W3CDTF">2010-07-09T22:21:36Z</dcterms:created>
  <dcterms:modified xsi:type="dcterms:W3CDTF">2017-02-23T19:05:41Z</dcterms:modified>
</cp:coreProperties>
</file>