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0"/>
  </p:notesMasterIdLst>
  <p:sldIdLst>
    <p:sldId id="260" r:id="rId2"/>
    <p:sldId id="276" r:id="rId3"/>
    <p:sldId id="261" r:id="rId4"/>
    <p:sldId id="262" r:id="rId5"/>
    <p:sldId id="263" r:id="rId6"/>
    <p:sldId id="265" r:id="rId7"/>
    <p:sldId id="266" r:id="rId8"/>
    <p:sldId id="267" r:id="rId9"/>
    <p:sldId id="259" r:id="rId10"/>
    <p:sldId id="258" r:id="rId11"/>
    <p:sldId id="281" r:id="rId12"/>
    <p:sldId id="282" r:id="rId13"/>
    <p:sldId id="283" r:id="rId14"/>
    <p:sldId id="280" r:id="rId15"/>
    <p:sldId id="298" r:id="rId16"/>
    <p:sldId id="299" r:id="rId17"/>
    <p:sldId id="300" r:id="rId18"/>
    <p:sldId id="301" r:id="rId19"/>
    <p:sldId id="290" r:id="rId20"/>
    <p:sldId id="291" r:id="rId21"/>
    <p:sldId id="292" r:id="rId22"/>
    <p:sldId id="293" r:id="rId23"/>
    <p:sldId id="294" r:id="rId24"/>
    <p:sldId id="295" r:id="rId25"/>
    <p:sldId id="296" r:id="rId26"/>
    <p:sldId id="297" r:id="rId27"/>
    <p:sldId id="288" r:id="rId28"/>
    <p:sldId id="289" r:id="rId29"/>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FE1"/>
    <a:srgbClr val="D5A6DE"/>
    <a:srgbClr val="D2ECB6"/>
    <a:srgbClr val="70AC2E"/>
    <a:srgbClr val="A2C767"/>
    <a:srgbClr val="917A96"/>
    <a:srgbClr val="239FC7"/>
    <a:srgbClr val="676767"/>
    <a:srgbClr val="2E3640"/>
    <a:srgbClr val="E33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0054" autoAdjust="0"/>
  </p:normalViewPr>
  <p:slideViewPr>
    <p:cSldViewPr>
      <p:cViewPr varScale="1">
        <p:scale>
          <a:sx n="59" d="100"/>
          <a:sy n="59" d="100"/>
        </p:scale>
        <p:origin x="1493"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62F8B-59C5-4937-A1AD-B74D4DADC9AB}" type="doc">
      <dgm:prSet loTypeId="urn:diagrams.loki3.com/VaryingWidthList" loCatId="list" qsTypeId="urn:microsoft.com/office/officeart/2005/8/quickstyle/simple4" qsCatId="simple" csTypeId="urn:microsoft.com/office/officeart/2005/8/colors/accent1_2" csCatId="accent1" phldr="1"/>
      <dgm:spPr/>
    </dgm:pt>
    <dgm:pt modelId="{83735D27-EDA2-4C51-A603-DB8E173764C0}">
      <dgm:prSet phldrT="[Text]"/>
      <dgm:spPr/>
      <dgm:t>
        <a:bodyPr/>
        <a:lstStyle/>
        <a:p>
          <a:endParaRPr lang="en-US" dirty="0"/>
        </a:p>
        <a:p>
          <a:endParaRPr lang="en-US" dirty="0"/>
        </a:p>
      </dgm:t>
    </dgm:pt>
    <dgm:pt modelId="{3AF4E507-FBFB-4D34-8451-A639D0EAA279}" type="parTrans" cxnId="{BE3C4790-30FE-4097-A227-680C44B46C5D}">
      <dgm:prSet/>
      <dgm:spPr/>
      <dgm:t>
        <a:bodyPr/>
        <a:lstStyle/>
        <a:p>
          <a:endParaRPr lang="en-US"/>
        </a:p>
      </dgm:t>
    </dgm:pt>
    <dgm:pt modelId="{EB2E5314-5C22-4EB8-B2DA-2B02C5BAAEC8}" type="sibTrans" cxnId="{BE3C4790-30FE-4097-A227-680C44B46C5D}">
      <dgm:prSet/>
      <dgm:spPr/>
      <dgm:t>
        <a:bodyPr/>
        <a:lstStyle/>
        <a:p>
          <a:endParaRPr lang="en-US"/>
        </a:p>
      </dgm:t>
    </dgm:pt>
    <dgm:pt modelId="{4F8AF58B-A23C-4EBB-AF50-49310713B8FC}">
      <dgm:prSet phldrT="[Text]"/>
      <dgm:spPr/>
      <dgm:t>
        <a:bodyPr/>
        <a:lstStyle/>
        <a:p>
          <a:endParaRPr lang="en-US" dirty="0"/>
        </a:p>
        <a:p>
          <a:endParaRPr lang="en-US" dirty="0"/>
        </a:p>
      </dgm:t>
    </dgm:pt>
    <dgm:pt modelId="{A05C1213-7138-4007-ACA8-A75C83AD9605}" type="parTrans" cxnId="{EC1C3D00-32E2-4B81-8546-5F38AAB6574F}">
      <dgm:prSet/>
      <dgm:spPr/>
      <dgm:t>
        <a:bodyPr/>
        <a:lstStyle/>
        <a:p>
          <a:endParaRPr lang="en-US"/>
        </a:p>
      </dgm:t>
    </dgm:pt>
    <dgm:pt modelId="{32F8F360-C678-4331-982F-0CD8C42445AE}" type="sibTrans" cxnId="{EC1C3D00-32E2-4B81-8546-5F38AAB6574F}">
      <dgm:prSet/>
      <dgm:spPr/>
      <dgm:t>
        <a:bodyPr/>
        <a:lstStyle/>
        <a:p>
          <a:endParaRPr lang="en-US"/>
        </a:p>
      </dgm:t>
    </dgm:pt>
    <dgm:pt modelId="{B48E34A0-39F1-451D-BD55-7662DDA6E5A2}">
      <dgm:prSet phldrT="[Text]"/>
      <dgm:spPr/>
      <dgm:t>
        <a:bodyPr/>
        <a:lstStyle/>
        <a:p>
          <a:endParaRPr lang="en-US" dirty="0"/>
        </a:p>
        <a:p>
          <a:endParaRPr lang="en-US" dirty="0"/>
        </a:p>
      </dgm:t>
    </dgm:pt>
    <dgm:pt modelId="{E63480B5-A8CF-43EB-8AB5-0567B9027E33}" type="parTrans" cxnId="{994FAEAF-7DED-4AB6-91EC-828B6A84DAF3}">
      <dgm:prSet/>
      <dgm:spPr/>
      <dgm:t>
        <a:bodyPr/>
        <a:lstStyle/>
        <a:p>
          <a:endParaRPr lang="en-US"/>
        </a:p>
      </dgm:t>
    </dgm:pt>
    <dgm:pt modelId="{B7980C70-5108-4B1A-A4FC-C22DCA76D972}" type="sibTrans" cxnId="{994FAEAF-7DED-4AB6-91EC-828B6A84DAF3}">
      <dgm:prSet/>
      <dgm:spPr/>
      <dgm:t>
        <a:bodyPr/>
        <a:lstStyle/>
        <a:p>
          <a:endParaRPr lang="en-US"/>
        </a:p>
      </dgm:t>
    </dgm:pt>
    <dgm:pt modelId="{1F3F0846-A77B-4513-982A-D2EF75EAC1A9}" type="pres">
      <dgm:prSet presAssocID="{A2762F8B-59C5-4937-A1AD-B74D4DADC9AB}" presName="Name0" presStyleCnt="0">
        <dgm:presLayoutVars>
          <dgm:resizeHandles/>
        </dgm:presLayoutVars>
      </dgm:prSet>
      <dgm:spPr/>
    </dgm:pt>
    <dgm:pt modelId="{479D366A-D23C-4E28-B94A-DBB487570E4A}" type="pres">
      <dgm:prSet presAssocID="{83735D27-EDA2-4C51-A603-DB8E173764C0}" presName="text" presStyleLbl="node1" presStyleIdx="0" presStyleCnt="3" custScaleX="183646" custLinFactX="-182310" custLinFactNeighborX="-200000">
        <dgm:presLayoutVars>
          <dgm:bulletEnabled val="1"/>
        </dgm:presLayoutVars>
      </dgm:prSet>
      <dgm:spPr/>
    </dgm:pt>
    <dgm:pt modelId="{A41D04F9-494A-4DF6-8E56-3F506F45D77E}" type="pres">
      <dgm:prSet presAssocID="{EB2E5314-5C22-4EB8-B2DA-2B02C5BAAEC8}" presName="space" presStyleCnt="0"/>
      <dgm:spPr/>
    </dgm:pt>
    <dgm:pt modelId="{C7CAC5B2-B4F5-4F59-AB44-FD2F5F2A5007}" type="pres">
      <dgm:prSet presAssocID="{4F8AF58B-A23C-4EBB-AF50-49310713B8FC}" presName="text" presStyleLbl="node1" presStyleIdx="1" presStyleCnt="3" custScaleX="183646" custLinFactX="-182310" custLinFactNeighborX="-200000">
        <dgm:presLayoutVars>
          <dgm:bulletEnabled val="1"/>
        </dgm:presLayoutVars>
      </dgm:prSet>
      <dgm:spPr/>
    </dgm:pt>
    <dgm:pt modelId="{4FDD505D-FA15-4AE2-BAE6-A86475379367}" type="pres">
      <dgm:prSet presAssocID="{32F8F360-C678-4331-982F-0CD8C42445AE}" presName="space" presStyleCnt="0"/>
      <dgm:spPr/>
    </dgm:pt>
    <dgm:pt modelId="{77504E88-0085-4579-9397-21931B108066}" type="pres">
      <dgm:prSet presAssocID="{B48E34A0-39F1-451D-BD55-7662DDA6E5A2}" presName="text" presStyleLbl="node1" presStyleIdx="2" presStyleCnt="3" custScaleX="183646" custLinFactX="-182310" custLinFactNeighborX="-200000">
        <dgm:presLayoutVars>
          <dgm:bulletEnabled val="1"/>
        </dgm:presLayoutVars>
      </dgm:prSet>
      <dgm:spPr/>
    </dgm:pt>
  </dgm:ptLst>
  <dgm:cxnLst>
    <dgm:cxn modelId="{F50A05B8-B90C-422C-9479-5C388D578AC1}" type="presOf" srcId="{83735D27-EDA2-4C51-A603-DB8E173764C0}" destId="{479D366A-D23C-4E28-B94A-DBB487570E4A}" srcOrd="0" destOrd="0" presId="urn:diagrams.loki3.com/VaryingWidthList"/>
    <dgm:cxn modelId="{854D9BF9-8B61-49FF-ADDD-4D9D625387CD}" type="presOf" srcId="{A2762F8B-59C5-4937-A1AD-B74D4DADC9AB}" destId="{1F3F0846-A77B-4513-982A-D2EF75EAC1A9}" srcOrd="0" destOrd="0" presId="urn:diagrams.loki3.com/VaryingWidthList"/>
    <dgm:cxn modelId="{BE3C4790-30FE-4097-A227-680C44B46C5D}" srcId="{A2762F8B-59C5-4937-A1AD-B74D4DADC9AB}" destId="{83735D27-EDA2-4C51-A603-DB8E173764C0}" srcOrd="0" destOrd="0" parTransId="{3AF4E507-FBFB-4D34-8451-A639D0EAA279}" sibTransId="{EB2E5314-5C22-4EB8-B2DA-2B02C5BAAEC8}"/>
    <dgm:cxn modelId="{EC1C3D00-32E2-4B81-8546-5F38AAB6574F}" srcId="{A2762F8B-59C5-4937-A1AD-B74D4DADC9AB}" destId="{4F8AF58B-A23C-4EBB-AF50-49310713B8FC}" srcOrd="1" destOrd="0" parTransId="{A05C1213-7138-4007-ACA8-A75C83AD9605}" sibTransId="{32F8F360-C678-4331-982F-0CD8C42445AE}"/>
    <dgm:cxn modelId="{7CD4D184-D19D-4805-B932-9D0CCD78762A}" type="presOf" srcId="{4F8AF58B-A23C-4EBB-AF50-49310713B8FC}" destId="{C7CAC5B2-B4F5-4F59-AB44-FD2F5F2A5007}" srcOrd="0" destOrd="0" presId="urn:diagrams.loki3.com/VaryingWidthList"/>
    <dgm:cxn modelId="{51DC260B-39DA-4C49-9651-3B494D8F0496}" type="presOf" srcId="{B48E34A0-39F1-451D-BD55-7662DDA6E5A2}" destId="{77504E88-0085-4579-9397-21931B108066}" srcOrd="0" destOrd="0" presId="urn:diagrams.loki3.com/VaryingWidthList"/>
    <dgm:cxn modelId="{994FAEAF-7DED-4AB6-91EC-828B6A84DAF3}" srcId="{A2762F8B-59C5-4937-A1AD-B74D4DADC9AB}" destId="{B48E34A0-39F1-451D-BD55-7662DDA6E5A2}" srcOrd="2" destOrd="0" parTransId="{E63480B5-A8CF-43EB-8AB5-0567B9027E33}" sibTransId="{B7980C70-5108-4B1A-A4FC-C22DCA76D972}"/>
    <dgm:cxn modelId="{445B6B7B-052F-4859-BA20-DBF95D620B31}" type="presParOf" srcId="{1F3F0846-A77B-4513-982A-D2EF75EAC1A9}" destId="{479D366A-D23C-4E28-B94A-DBB487570E4A}" srcOrd="0" destOrd="0" presId="urn:diagrams.loki3.com/VaryingWidthList"/>
    <dgm:cxn modelId="{434CA208-EAC8-4356-8EB5-FD7628A68F4C}" type="presParOf" srcId="{1F3F0846-A77B-4513-982A-D2EF75EAC1A9}" destId="{A41D04F9-494A-4DF6-8E56-3F506F45D77E}" srcOrd="1" destOrd="0" presId="urn:diagrams.loki3.com/VaryingWidthList"/>
    <dgm:cxn modelId="{72D2FCEF-AA2A-4D1E-BBCA-57A50093EF7E}" type="presParOf" srcId="{1F3F0846-A77B-4513-982A-D2EF75EAC1A9}" destId="{C7CAC5B2-B4F5-4F59-AB44-FD2F5F2A5007}" srcOrd="2" destOrd="0" presId="urn:diagrams.loki3.com/VaryingWidthList"/>
    <dgm:cxn modelId="{792C186C-AD8F-4B25-B9C4-F406F34CE7CF}" type="presParOf" srcId="{1F3F0846-A77B-4513-982A-D2EF75EAC1A9}" destId="{4FDD505D-FA15-4AE2-BAE6-A86475379367}" srcOrd="3" destOrd="0" presId="urn:diagrams.loki3.com/VaryingWidthList"/>
    <dgm:cxn modelId="{2487BC9B-2F0D-4D9E-A73F-A65E964BDA83}" type="presParOf" srcId="{1F3F0846-A77B-4513-982A-D2EF75EAC1A9}" destId="{77504E88-0085-4579-9397-21931B108066}"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D366A-D23C-4E28-B94A-DBB487570E4A}">
      <dsp:nvSpPr>
        <dsp:cNvPr id="0" name=""/>
        <dsp:cNvSpPr/>
      </dsp:nvSpPr>
      <dsp:spPr>
        <a:xfrm>
          <a:off x="259082" y="1883"/>
          <a:ext cx="1322251" cy="12433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endParaRPr lang="en-US" sz="3400" kern="1200" dirty="0"/>
        </a:p>
        <a:p>
          <a:pPr marL="0" lvl="0" indent="0" algn="ctr" defTabSz="1511300">
            <a:lnSpc>
              <a:spcPct val="90000"/>
            </a:lnSpc>
            <a:spcBef>
              <a:spcPct val="0"/>
            </a:spcBef>
            <a:spcAft>
              <a:spcPct val="35000"/>
            </a:spcAft>
            <a:buNone/>
          </a:pPr>
          <a:endParaRPr lang="en-US" sz="3400" kern="1200" dirty="0"/>
        </a:p>
      </dsp:txBody>
      <dsp:txXfrm>
        <a:off x="259082" y="1883"/>
        <a:ext cx="1322251" cy="1243311"/>
      </dsp:txXfrm>
    </dsp:sp>
    <dsp:sp modelId="{C7CAC5B2-B4F5-4F59-AB44-FD2F5F2A5007}">
      <dsp:nvSpPr>
        <dsp:cNvPr id="0" name=""/>
        <dsp:cNvSpPr/>
      </dsp:nvSpPr>
      <dsp:spPr>
        <a:xfrm>
          <a:off x="259082" y="1307360"/>
          <a:ext cx="1322251" cy="12433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endParaRPr lang="en-US" sz="3400" kern="1200" dirty="0"/>
        </a:p>
        <a:p>
          <a:pPr marL="0" lvl="0" indent="0" algn="ctr" defTabSz="1511300">
            <a:lnSpc>
              <a:spcPct val="90000"/>
            </a:lnSpc>
            <a:spcBef>
              <a:spcPct val="0"/>
            </a:spcBef>
            <a:spcAft>
              <a:spcPct val="35000"/>
            </a:spcAft>
            <a:buNone/>
          </a:pPr>
          <a:endParaRPr lang="en-US" sz="3400" kern="1200" dirty="0"/>
        </a:p>
      </dsp:txBody>
      <dsp:txXfrm>
        <a:off x="259082" y="1307360"/>
        <a:ext cx="1322251" cy="1243311"/>
      </dsp:txXfrm>
    </dsp:sp>
    <dsp:sp modelId="{77504E88-0085-4579-9397-21931B108066}">
      <dsp:nvSpPr>
        <dsp:cNvPr id="0" name=""/>
        <dsp:cNvSpPr/>
      </dsp:nvSpPr>
      <dsp:spPr>
        <a:xfrm>
          <a:off x="259082" y="2612837"/>
          <a:ext cx="1322251" cy="12433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endParaRPr lang="en-US" sz="3400" kern="1200" dirty="0"/>
        </a:p>
        <a:p>
          <a:pPr marL="0" lvl="0" indent="0" algn="ctr" defTabSz="1511300">
            <a:lnSpc>
              <a:spcPct val="90000"/>
            </a:lnSpc>
            <a:spcBef>
              <a:spcPct val="0"/>
            </a:spcBef>
            <a:spcAft>
              <a:spcPct val="35000"/>
            </a:spcAft>
            <a:buNone/>
          </a:pPr>
          <a:endParaRPr lang="en-US" sz="3400" kern="1200" dirty="0"/>
        </a:p>
      </dsp:txBody>
      <dsp:txXfrm>
        <a:off x="259082" y="2612837"/>
        <a:ext cx="1322251" cy="1243311"/>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a:lvl1pPr>
          </a:lstStyle>
          <a:p>
            <a:fld id="{758731D3-B45F-4BB5-AA2B-DF6DDA28AAD3}" type="datetimeFigureOut">
              <a:rPr lang="en-US" smtClean="0"/>
              <a:t>2/22/2017</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lIns="91440" tIns="45720" rIns="91440" bIns="45720" rtlCol="0" anchor="b"/>
          <a:lstStyle>
            <a:lvl1pPr algn="r">
              <a:defRPr sz="1200"/>
            </a:lvl1pPr>
          </a:lstStyle>
          <a:p>
            <a:fld id="{61E3A9D0-2A2E-46C4-AEAC-73471E4F4BE8}" type="slidenum">
              <a:rPr lang="en-US" smtClean="0"/>
              <a:t>‹#›</a:t>
            </a:fld>
            <a:endParaRPr lang="en-US"/>
          </a:p>
        </p:txBody>
      </p:sp>
    </p:spTree>
    <p:extLst>
      <p:ext uri="{BB962C8B-B14F-4D97-AF65-F5344CB8AC3E}">
        <p14:creationId xmlns:p14="http://schemas.microsoft.com/office/powerpoint/2010/main" val="286380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8B2297-8909-4254-B132-E2D0A4BF055C}" type="slidenum">
              <a:rPr lang="en-GB" smtClean="0"/>
              <a:t>1</a:t>
            </a:fld>
            <a:endParaRPr lang="en-GB" dirty="0"/>
          </a:p>
        </p:txBody>
      </p:sp>
    </p:spTree>
    <p:extLst>
      <p:ext uri="{BB962C8B-B14F-4D97-AF65-F5344CB8AC3E}">
        <p14:creationId xmlns:p14="http://schemas.microsoft.com/office/powerpoint/2010/main" val="91364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a:t>
            </a:r>
            <a:r>
              <a:rPr lang="en-US" baseline="0" dirty="0"/>
              <a:t> slide (understand you will have access to these slides afterwards)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Points based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Able to incorporate common exceptions into flex choices</a:t>
            </a:r>
            <a:endParaRPr lang="en-US" dirty="0"/>
          </a:p>
          <a:p>
            <a:endParaRPr lang="en-US" dirty="0"/>
          </a:p>
          <a:p>
            <a:r>
              <a:rPr lang="en-US" dirty="0"/>
              <a:t>X</a:t>
            </a:r>
            <a:r>
              <a:rPr lang="en-US" baseline="0" dirty="0"/>
              <a:t> = Core</a:t>
            </a:r>
          </a:p>
          <a:p>
            <a:r>
              <a:rPr lang="en-US" baseline="0" dirty="0"/>
              <a:t>x = Flex</a:t>
            </a:r>
          </a:p>
          <a:p>
            <a:r>
              <a:rPr lang="en-US" baseline="0" dirty="0"/>
              <a:t>* = in locations where provided</a:t>
            </a:r>
            <a:endParaRPr lang="en-US" dirty="0"/>
          </a:p>
          <a:p>
            <a:endParaRPr lang="en-US" dirty="0"/>
          </a:p>
          <a:p>
            <a:r>
              <a:rPr lang="en-US" dirty="0"/>
              <a:t>A couple of additional highlights:</a:t>
            </a:r>
          </a:p>
          <a:p>
            <a:r>
              <a:rPr lang="en-US" dirty="0"/>
              <a:t>US New</a:t>
            </a:r>
            <a:r>
              <a:rPr lang="en-US" baseline="0" dirty="0"/>
              <a:t> Hires/Transfers have  the option to select a lump sum program OR the core/flex program (team member choice)</a:t>
            </a:r>
          </a:p>
          <a:p>
            <a:r>
              <a:rPr lang="en-US" dirty="0"/>
              <a:t>We</a:t>
            </a:r>
            <a:r>
              <a:rPr lang="en-US" baseline="0" dirty="0"/>
              <a:t> d</a:t>
            </a:r>
            <a:r>
              <a:rPr lang="en-US" dirty="0"/>
              <a:t>etermined that short term international assignment benefits were all core</a:t>
            </a:r>
          </a:p>
          <a:p>
            <a:endParaRPr lang="en-US" dirty="0"/>
          </a:p>
          <a:p>
            <a:r>
              <a:rPr lang="en-US" dirty="0"/>
              <a:t>If you would like to talk</a:t>
            </a:r>
            <a:r>
              <a:rPr lang="en-US" baseline="0" dirty="0"/>
              <a:t> with me further, please ask questions or reach out to me on LinkedIn.</a:t>
            </a:r>
            <a:endParaRPr lang="en-US" dirty="0"/>
          </a:p>
          <a:p>
            <a:endParaRPr lang="en-US" dirty="0"/>
          </a:p>
        </p:txBody>
      </p:sp>
      <p:sp>
        <p:nvSpPr>
          <p:cNvPr id="4" name="Slide Number Placeholder 3"/>
          <p:cNvSpPr>
            <a:spLocks noGrp="1"/>
          </p:cNvSpPr>
          <p:nvPr>
            <p:ph type="sldNum" sz="quarter" idx="10"/>
          </p:nvPr>
        </p:nvSpPr>
        <p:spPr/>
        <p:txBody>
          <a:bodyPr/>
          <a:lstStyle/>
          <a:p>
            <a:fld id="{61E3A9D0-2A2E-46C4-AEAC-73471E4F4BE8}" type="slidenum">
              <a:rPr lang="en-US" smtClean="0"/>
              <a:t>13</a:t>
            </a:fld>
            <a:endParaRPr lang="en-US"/>
          </a:p>
        </p:txBody>
      </p:sp>
    </p:spTree>
    <p:extLst>
      <p:ext uri="{BB962C8B-B14F-4D97-AF65-F5344CB8AC3E}">
        <p14:creationId xmlns:p14="http://schemas.microsoft.com/office/powerpoint/2010/main" val="397130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currently at the stage of reinforcing the outcome and reason for making this change and reviewing the initial data regarding benefit usage. </a:t>
            </a:r>
          </a:p>
          <a:p>
            <a:endParaRPr lang="en-US" baseline="0" dirty="0"/>
          </a:p>
          <a:p>
            <a:r>
              <a:rPr lang="en-US" baseline="0" dirty="0"/>
              <a:t>Where I hope to go with the program is further solidifying a connection between the tiering or our talent (based on clearer internal talent definitions) and our program benefits. We are also looking at further alignment with efforts around workforce planning to enable developing talent pools for critical roles and succession planning. </a:t>
            </a:r>
          </a:p>
          <a:p>
            <a:endParaRPr lang="en-US" baseline="0" dirty="0"/>
          </a:p>
          <a:p>
            <a:r>
              <a:rPr lang="en-US" baseline="0" dirty="0"/>
              <a:t>And as an example of the ability to have more strategic conversations we are working with our HR BPs to create a toolkit for assignments, and have launched our first quarterly talent review with the purpose of enabling the strategic development of our talent, ensuring rigor around our financial investments, managing the performance and development (i.e. mentoring) and enabling more successful reintegration. </a:t>
            </a:r>
            <a:endParaRPr lang="en-US" dirty="0"/>
          </a:p>
        </p:txBody>
      </p:sp>
      <p:sp>
        <p:nvSpPr>
          <p:cNvPr id="4" name="Slide Number Placeholder 3"/>
          <p:cNvSpPr>
            <a:spLocks noGrp="1"/>
          </p:cNvSpPr>
          <p:nvPr>
            <p:ph type="sldNum" sz="quarter" idx="10"/>
          </p:nvPr>
        </p:nvSpPr>
        <p:spPr/>
        <p:txBody>
          <a:bodyPr/>
          <a:lstStyle/>
          <a:p>
            <a:fld id="{61E3A9D0-2A2E-46C4-AEAC-73471E4F4BE8}" type="slidenum">
              <a:rPr lang="en-US" smtClean="0"/>
              <a:t>14</a:t>
            </a:fld>
            <a:endParaRPr lang="en-US"/>
          </a:p>
        </p:txBody>
      </p:sp>
    </p:spTree>
    <p:extLst>
      <p:ext uri="{BB962C8B-B14F-4D97-AF65-F5344CB8AC3E}">
        <p14:creationId xmlns:p14="http://schemas.microsoft.com/office/powerpoint/2010/main" val="18394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endParaRPr lang="en-US" sz="1200" dirty="0"/>
          </a:p>
          <a:p>
            <a:pPr>
              <a:lnSpc>
                <a:spcPct val="150000"/>
              </a:lnSpc>
            </a:pPr>
            <a:r>
              <a:rPr lang="en-US" sz="1200" dirty="0"/>
              <a:t>Mission + Vision: Connect the world’s professionals to make them more productive and successful; create economic opportunity for every member of the global workforce.</a:t>
            </a:r>
          </a:p>
          <a:p>
            <a:pPr marL="0" indent="0">
              <a:lnSpc>
                <a:spcPct val="150000"/>
              </a:lnSpc>
              <a:buNone/>
            </a:pPr>
            <a:endParaRPr lang="en-US" sz="1200" dirty="0"/>
          </a:p>
          <a:p>
            <a:pPr>
              <a:lnSpc>
                <a:spcPct val="150000"/>
              </a:lnSpc>
            </a:pPr>
            <a:r>
              <a:rPr lang="en-US" sz="1200" dirty="0"/>
              <a:t>Professionals signing up at a rate of more than two new members per second.</a:t>
            </a:r>
          </a:p>
          <a:p>
            <a:pPr>
              <a:lnSpc>
                <a:spcPct val="150000"/>
              </a:lnSpc>
            </a:pPr>
            <a:endParaRPr lang="en-US" sz="1200" dirty="0"/>
          </a:p>
          <a:p>
            <a:pPr>
              <a:lnSpc>
                <a:spcPct val="150000"/>
              </a:lnSpc>
            </a:pPr>
            <a:r>
              <a:rPr lang="en-US" sz="1200" dirty="0"/>
              <a:t>More than 40 million students and recent college graduates on LinkedIn -  LinkedIn's fastest-growing demographic</a:t>
            </a:r>
            <a:r>
              <a:rPr lang="en-US" dirty="0"/>
              <a:t>.</a:t>
            </a:r>
          </a:p>
          <a:p>
            <a:endParaRPr lang="en-US" dirty="0"/>
          </a:p>
        </p:txBody>
      </p:sp>
      <p:sp>
        <p:nvSpPr>
          <p:cNvPr id="4" name="Slide Number Placeholder 3"/>
          <p:cNvSpPr>
            <a:spLocks noGrp="1"/>
          </p:cNvSpPr>
          <p:nvPr>
            <p:ph type="sldNum" sz="quarter" idx="10"/>
          </p:nvPr>
        </p:nvSpPr>
        <p:spPr/>
        <p:txBody>
          <a:bodyPr/>
          <a:lstStyle/>
          <a:p>
            <a:fld id="{61E3A9D0-2A2E-46C4-AEAC-73471E4F4BE8}" type="slidenum">
              <a:rPr lang="en-US" smtClean="0"/>
              <a:t>21</a:t>
            </a:fld>
            <a:endParaRPr lang="en-US"/>
          </a:p>
        </p:txBody>
      </p:sp>
    </p:spTree>
    <p:extLst>
      <p:ext uri="{BB962C8B-B14F-4D97-AF65-F5344CB8AC3E}">
        <p14:creationId xmlns:p14="http://schemas.microsoft.com/office/powerpoint/2010/main" val="141122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t>The world’s largest professional network on the Internet with more than 467+ million members in over 200 countries and territories.</a:t>
            </a:r>
          </a:p>
          <a:p>
            <a:pPr marL="0" indent="0">
              <a:lnSpc>
                <a:spcPct val="150000"/>
              </a:lnSpc>
              <a:buNone/>
            </a:pPr>
            <a:endParaRPr lang="en-US" sz="1200" dirty="0"/>
          </a:p>
          <a:p>
            <a:pPr>
              <a:lnSpc>
                <a:spcPct val="150000"/>
              </a:lnSpc>
            </a:pPr>
            <a:r>
              <a:rPr lang="en-US" sz="1200" dirty="0"/>
              <a:t>Mission + Vision: Connect the world’s professionals to make them more productive and successful; create economic opportunity for every member of the global workforce.</a:t>
            </a:r>
          </a:p>
          <a:p>
            <a:pPr marL="0" indent="0">
              <a:lnSpc>
                <a:spcPct val="150000"/>
              </a:lnSpc>
              <a:buNone/>
            </a:pPr>
            <a:endParaRPr lang="en-US" sz="1200" dirty="0"/>
          </a:p>
          <a:p>
            <a:pPr>
              <a:lnSpc>
                <a:spcPct val="150000"/>
              </a:lnSpc>
            </a:pPr>
            <a:r>
              <a:rPr lang="en-US" sz="1200" dirty="0"/>
              <a:t>Professionals signing up at a rate of more than two new members per second.</a:t>
            </a:r>
          </a:p>
          <a:p>
            <a:pPr>
              <a:lnSpc>
                <a:spcPct val="150000"/>
              </a:lnSpc>
            </a:pPr>
            <a:endParaRPr lang="en-US" sz="1200" dirty="0"/>
          </a:p>
          <a:p>
            <a:pPr>
              <a:lnSpc>
                <a:spcPct val="150000"/>
              </a:lnSpc>
            </a:pPr>
            <a:r>
              <a:rPr lang="en-US" sz="1200" dirty="0"/>
              <a:t>More than 40 million students and recent college graduates on LinkedIn -  LinkedIn's fastest-growing demographic</a:t>
            </a:r>
            <a:r>
              <a:rPr lang="en-US" dirty="0"/>
              <a:t>.</a:t>
            </a:r>
          </a:p>
          <a:p>
            <a:endParaRPr lang="en-US" dirty="0"/>
          </a:p>
        </p:txBody>
      </p:sp>
      <p:sp>
        <p:nvSpPr>
          <p:cNvPr id="4" name="Slide Number Placeholder 3"/>
          <p:cNvSpPr>
            <a:spLocks noGrp="1"/>
          </p:cNvSpPr>
          <p:nvPr>
            <p:ph type="sldNum" sz="quarter" idx="10"/>
          </p:nvPr>
        </p:nvSpPr>
        <p:spPr/>
        <p:txBody>
          <a:bodyPr/>
          <a:lstStyle/>
          <a:p>
            <a:fld id="{61E3A9D0-2A2E-46C4-AEAC-73471E4F4BE8}" type="slidenum">
              <a:rPr lang="en-US" smtClean="0"/>
              <a:t>26</a:t>
            </a:fld>
            <a:endParaRPr lang="en-US"/>
          </a:p>
        </p:txBody>
      </p:sp>
    </p:spTree>
    <p:extLst>
      <p:ext uri="{BB962C8B-B14F-4D97-AF65-F5344CB8AC3E}">
        <p14:creationId xmlns:p14="http://schemas.microsoft.com/office/powerpoint/2010/main" val="141122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recent research</a:t>
            </a:r>
            <a:r>
              <a:rPr lang="en-US" baseline="0" dirty="0"/>
              <a:t> study completed by the Institute for corporate productivity HPO’s</a:t>
            </a:r>
            <a:endParaRPr lang="en-US" dirty="0"/>
          </a:p>
        </p:txBody>
      </p:sp>
      <p:sp>
        <p:nvSpPr>
          <p:cNvPr id="4" name="Slide Number Placeholder 3"/>
          <p:cNvSpPr>
            <a:spLocks noGrp="1"/>
          </p:cNvSpPr>
          <p:nvPr>
            <p:ph type="sldNum" sz="quarter" idx="10"/>
          </p:nvPr>
        </p:nvSpPr>
        <p:spPr/>
        <p:txBody>
          <a:bodyPr/>
          <a:lstStyle/>
          <a:p>
            <a:fld id="{6A1EF341-93C8-4327-93EE-ED3F6F83631A}" type="slidenum">
              <a:rPr lang="en-GB" smtClean="0"/>
              <a:pPr/>
              <a:t>3</a:t>
            </a:fld>
            <a:endParaRPr lang="en-GB" dirty="0"/>
          </a:p>
        </p:txBody>
      </p:sp>
    </p:spTree>
    <p:extLst>
      <p:ext uri="{BB962C8B-B14F-4D97-AF65-F5344CB8AC3E}">
        <p14:creationId xmlns:p14="http://schemas.microsoft.com/office/powerpoint/2010/main" val="21595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 fear complacency – if you don’t want them to leave, you need to invest in them and give them </a:t>
            </a:r>
            <a:r>
              <a:rPr lang="en-US" dirty="0" err="1"/>
              <a:t>experiencial</a:t>
            </a:r>
            <a:r>
              <a:rPr lang="en-US" dirty="0"/>
              <a:t> development opportunities, and working in different </a:t>
            </a:r>
            <a:r>
              <a:rPr lang="en-US" dirty="0" err="1"/>
              <a:t>geogrophys</a:t>
            </a:r>
            <a:r>
              <a:rPr lang="en-US" dirty="0"/>
              <a:t>, on different projects and in different roles, fills this need.</a:t>
            </a:r>
          </a:p>
        </p:txBody>
      </p:sp>
      <p:sp>
        <p:nvSpPr>
          <p:cNvPr id="4" name="Slide Number Placeholder 3"/>
          <p:cNvSpPr>
            <a:spLocks noGrp="1"/>
          </p:cNvSpPr>
          <p:nvPr>
            <p:ph type="sldNum" sz="quarter" idx="10"/>
          </p:nvPr>
        </p:nvSpPr>
        <p:spPr/>
        <p:txBody>
          <a:bodyPr/>
          <a:lstStyle/>
          <a:p>
            <a:fld id="{6A1EF341-93C8-4327-93EE-ED3F6F83631A}" type="slidenum">
              <a:rPr lang="en-GB" smtClean="0"/>
              <a:pPr/>
              <a:t>4</a:t>
            </a:fld>
            <a:endParaRPr lang="en-GB" dirty="0"/>
          </a:p>
        </p:txBody>
      </p:sp>
    </p:spTree>
    <p:extLst>
      <p:ext uri="{BB962C8B-B14F-4D97-AF65-F5344CB8AC3E}">
        <p14:creationId xmlns:p14="http://schemas.microsoft.com/office/powerpoint/2010/main" val="298419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EF341-93C8-4327-93EE-ED3F6F83631A}" type="slidenum">
              <a:rPr lang="en-GB" smtClean="0"/>
              <a:pPr/>
              <a:t>5</a:t>
            </a:fld>
            <a:endParaRPr lang="en-GB" dirty="0"/>
          </a:p>
        </p:txBody>
      </p:sp>
    </p:spTree>
    <p:extLst>
      <p:ext uri="{BB962C8B-B14F-4D97-AF65-F5344CB8AC3E}">
        <p14:creationId xmlns:p14="http://schemas.microsoft.com/office/powerpoint/2010/main" val="266180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EF341-93C8-4327-93EE-ED3F6F83631A}" type="slidenum">
              <a:rPr lang="en-GB" smtClean="0"/>
              <a:pPr/>
              <a:t>6</a:t>
            </a:fld>
            <a:endParaRPr lang="en-GB" dirty="0"/>
          </a:p>
        </p:txBody>
      </p:sp>
    </p:spTree>
    <p:extLst>
      <p:ext uri="{BB962C8B-B14F-4D97-AF65-F5344CB8AC3E}">
        <p14:creationId xmlns:p14="http://schemas.microsoft.com/office/powerpoint/2010/main" val="46038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EF341-93C8-4327-93EE-ED3F6F83631A}" type="slidenum">
              <a:rPr lang="en-GB" smtClean="0"/>
              <a:pPr/>
              <a:t>7</a:t>
            </a:fld>
            <a:endParaRPr lang="en-GB" dirty="0"/>
          </a:p>
        </p:txBody>
      </p:sp>
    </p:spTree>
    <p:extLst>
      <p:ext uri="{BB962C8B-B14F-4D97-AF65-F5344CB8AC3E}">
        <p14:creationId xmlns:p14="http://schemas.microsoft.com/office/powerpoint/2010/main" val="396479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EF341-93C8-4327-93EE-ED3F6F83631A}" type="slidenum">
              <a:rPr lang="en-GB" smtClean="0"/>
              <a:pPr/>
              <a:t>8</a:t>
            </a:fld>
            <a:endParaRPr lang="en-GB" dirty="0"/>
          </a:p>
        </p:txBody>
      </p:sp>
    </p:spTree>
    <p:extLst>
      <p:ext uri="{BB962C8B-B14F-4D97-AF65-F5344CB8AC3E}">
        <p14:creationId xmlns:p14="http://schemas.microsoft.com/office/powerpoint/2010/main" val="4515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 excited to be</a:t>
            </a:r>
            <a:r>
              <a:rPr lang="en-US" baseline="0" dirty="0"/>
              <a:t> here today to share with you about our continued journey at Micron and where we are headed next to continue the positioning of our Global Mobility program in support of our broader talent agenda. I’ll be sharing with you about how we implemented a Core/Flex program, which was radically different than our existing traditional program and historical way of thinking about the way we support team members on assignment.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First we had to have stakeholder</a:t>
            </a:r>
            <a:r>
              <a:rPr lang="en-US" baseline="0" dirty="0"/>
              <a:t> buy-in and support. We spent lots of time proactively consulting and involving BU leadership, assignees, anyone who would listen… (I call it planting the seed.) We needed them to want us to perform a program review because the program wasn’t structured to meet the business needs not because we felt that way, but because the business felt that way. And to be clear, of course some BU leaders recognized the need for change, while others didn’t think anything was broken and initially didn’t see the need to invest their time. </a:t>
            </a:r>
          </a:p>
          <a:p>
            <a:endParaRPr lang="en-US" dirty="0"/>
          </a:p>
          <a:p>
            <a:r>
              <a:rPr lang="en-US" dirty="0"/>
              <a:t>For us it was also</a:t>
            </a:r>
            <a:r>
              <a:rPr lang="en-US" baseline="0" dirty="0"/>
              <a:t> important to conduct an </a:t>
            </a:r>
            <a:r>
              <a:rPr lang="en-US" dirty="0"/>
              <a:t>RFP</a:t>
            </a:r>
            <a:r>
              <a:rPr lang="en-US" baseline="0" dirty="0"/>
              <a:t> and select a reputable partner to support our recommendation and facilitate the overall process and discussions. We felt that we might receive more honest/open feedback with an external representative soliciting feedback regarding program opportunities.  I don’t know if you have the same experience, but sometimes it takes an external expert to say the same thing to have validity.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Throughout the process we of course partnered closely with our relocation management company to ensure that they would be able to support our newly designed</a:t>
            </a:r>
            <a:r>
              <a:rPr lang="en-US" baseline="0" dirty="0"/>
              <a:t> program.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we selected a vendor we continued</a:t>
            </a:r>
            <a:r>
              <a:rPr lang="en-US" baseline="0" dirty="0"/>
              <a:t> the outreach and spent hours and months listening to feedback from stakeholders at all levels with varying experiences with our program (manager of assignees, domestic relocation, back to back assignee, you name it). It was critical that they felt heard and were part of the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Overarching it all we provided regular updates in individual/group meeting settings, emails, etc.  You can’t communicate enough (and you know when communication has been successful when someone quotes back to you what you’ve been saying).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this is what we heard…</a:t>
            </a:r>
          </a:p>
        </p:txBody>
      </p:sp>
      <p:sp>
        <p:nvSpPr>
          <p:cNvPr id="4" name="Slide Number Placeholder 3"/>
          <p:cNvSpPr>
            <a:spLocks noGrp="1"/>
          </p:cNvSpPr>
          <p:nvPr>
            <p:ph type="sldNum" sz="quarter" idx="10"/>
          </p:nvPr>
        </p:nvSpPr>
        <p:spPr/>
        <p:txBody>
          <a:bodyPr/>
          <a:lstStyle/>
          <a:p>
            <a:fld id="{61E3A9D0-2A2E-46C4-AEAC-73471E4F4BE8}" type="slidenum">
              <a:rPr lang="en-US" smtClean="0"/>
              <a:t>11</a:t>
            </a:fld>
            <a:endParaRPr lang="en-US"/>
          </a:p>
        </p:txBody>
      </p:sp>
    </p:spTree>
    <p:extLst>
      <p:ext uri="{BB962C8B-B14F-4D97-AF65-F5344CB8AC3E}">
        <p14:creationId xmlns:p14="http://schemas.microsoft.com/office/powerpoint/2010/main" val="126226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Consistently we heard that we needed a program with increased </a:t>
            </a:r>
            <a:r>
              <a:rPr lang="en-US" dirty="0"/>
              <a:t>flexibility for team members on assignment and relocating while</a:t>
            </a:r>
            <a:r>
              <a:rPr lang="en-US" baseline="0" dirty="0"/>
              <a:t> also improving the </a:t>
            </a:r>
            <a:r>
              <a:rPr lang="en-US" dirty="0"/>
              <a:t>speed of integration into the host location to increase productivity. And we needed to create this</a:t>
            </a:r>
            <a:r>
              <a:rPr lang="en-US" baseline="0" dirty="0"/>
              <a:t> team member flexibility within a structured framework and a consistent approach for ease of administration and equity.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Based on what we heard we solidified</a:t>
            </a:r>
            <a:r>
              <a:rPr lang="en-US" baseline="0" dirty="0"/>
              <a:t> these as our program objectives.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a:t>
            </a:r>
            <a:r>
              <a:rPr lang="en-US" baseline="0" dirty="0"/>
              <a:t> although many of you may be looking at different program structures as part of a cost savings initiative, we knew that would be viewed negatively, so our position was that we would</a:t>
            </a:r>
            <a:r>
              <a:rPr lang="en-US" dirty="0"/>
              <a:t> maintain current program costs. However, we needed a program that</a:t>
            </a:r>
            <a:r>
              <a:rPr lang="en-US" baseline="0" dirty="0"/>
              <a:t> wasn’t so costly that it created challenges in providing opportunities to enable development.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Once we had buy-in and alignment we performed detailed cost analysis to determine the flex component of our program. We also decided to launch the policies in a completely new format as part of the change. We were able to brand the policies differently as part of the launch while making them more user friendly (and thereby encouraging increased readership).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Then as we approached the launch we created a detailed communication strategy and messaging. This aligned with all of our earlier communications and lead to a smooth program launch. (I like the expression = say what you are going to do, do it, and then tell everyone you did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ea typeface="+mn-ea"/>
                <a:cs typeface="+mn-cs"/>
              </a:rPr>
              <a:t>It’s been about 1 </a:t>
            </a:r>
            <a:r>
              <a:rPr lang="en-US" dirty="0" err="1">
                <a:solidFill>
                  <a:schemeClr val="tx2"/>
                </a:solidFill>
                <a:ea typeface="+mn-ea"/>
                <a:cs typeface="+mn-cs"/>
              </a:rPr>
              <a:t>yr</a:t>
            </a:r>
            <a:r>
              <a:rPr lang="en-US" baseline="0" dirty="0">
                <a:solidFill>
                  <a:schemeClr val="tx2"/>
                </a:solidFill>
                <a:ea typeface="+mn-ea"/>
                <a:cs typeface="+mn-cs"/>
              </a:rPr>
              <a:t> (April 2016 launch) and overall the feedback we have received has been positive, and the o</a:t>
            </a:r>
            <a:r>
              <a:rPr lang="en-US" dirty="0">
                <a:solidFill>
                  <a:schemeClr val="tx2"/>
                </a:solidFill>
                <a:ea typeface="+mn-ea"/>
                <a:cs typeface="+mn-cs"/>
              </a:rPr>
              <a:t>verall the noise level has been greatly reduced,</a:t>
            </a:r>
            <a:r>
              <a:rPr lang="en-US" baseline="0" dirty="0">
                <a:solidFill>
                  <a:schemeClr val="tx2"/>
                </a:solidFill>
                <a:ea typeface="+mn-ea"/>
                <a:cs typeface="+mn-cs"/>
              </a:rPr>
              <a:t> e</a:t>
            </a:r>
            <a:r>
              <a:rPr lang="en-US" dirty="0">
                <a:solidFill>
                  <a:schemeClr val="tx2"/>
                </a:solidFill>
                <a:ea typeface="+mn-ea"/>
                <a:cs typeface="+mn-cs"/>
              </a:rPr>
              <a:t>ven areas we anticipated would be cause for concern have</a:t>
            </a:r>
            <a:r>
              <a:rPr lang="en-US" baseline="0" dirty="0">
                <a:solidFill>
                  <a:schemeClr val="tx2"/>
                </a:solidFill>
                <a:ea typeface="+mn-ea"/>
                <a:cs typeface="+mn-cs"/>
              </a:rPr>
              <a:t> gone well.</a:t>
            </a:r>
            <a:endParaRPr lang="en-US" dirty="0"/>
          </a:p>
        </p:txBody>
      </p:sp>
      <p:sp>
        <p:nvSpPr>
          <p:cNvPr id="4" name="Slide Number Placeholder 3"/>
          <p:cNvSpPr>
            <a:spLocks noGrp="1"/>
          </p:cNvSpPr>
          <p:nvPr>
            <p:ph type="sldNum" sz="quarter" idx="10"/>
          </p:nvPr>
        </p:nvSpPr>
        <p:spPr/>
        <p:txBody>
          <a:bodyPr/>
          <a:lstStyle/>
          <a:p>
            <a:fld id="{61E3A9D0-2A2E-46C4-AEAC-73471E4F4BE8}" type="slidenum">
              <a:rPr lang="en-US" smtClean="0"/>
              <a:t>12</a:t>
            </a:fld>
            <a:endParaRPr lang="en-US"/>
          </a:p>
        </p:txBody>
      </p:sp>
    </p:spTree>
    <p:extLst>
      <p:ext uri="{BB962C8B-B14F-4D97-AF65-F5344CB8AC3E}">
        <p14:creationId xmlns:p14="http://schemas.microsoft.com/office/powerpoint/2010/main" val="1146872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3" descr="Picture1"/>
          <p:cNvSpPr>
            <a:spLocks/>
          </p:cNvSpPr>
          <p:nvPr userDrawn="1"/>
        </p:nvSpPr>
        <p:spPr bwMode="auto">
          <a:xfrm>
            <a:off x="780643" y="1573186"/>
            <a:ext cx="3023233" cy="2612149"/>
          </a:xfrm>
          <a:custGeom>
            <a:avLst/>
            <a:gdLst>
              <a:gd name="T0" fmla="*/ 509890 w 2042748"/>
              <a:gd name="T1" fmla="*/ 1765495 h 1765495"/>
              <a:gd name="T2" fmla="*/ 0 w 2042748"/>
              <a:gd name="T3" fmla="*/ 882748 h 1765495"/>
              <a:gd name="T4" fmla="*/ 509890 w 2042748"/>
              <a:gd name="T5" fmla="*/ 0 h 1765495"/>
              <a:gd name="T6" fmla="*/ 1532858 w 2042748"/>
              <a:gd name="T7" fmla="*/ 0 h 1765495"/>
              <a:gd name="T8" fmla="*/ 2042748 w 2042748"/>
              <a:gd name="T9" fmla="*/ 882748 h 1765495"/>
              <a:gd name="T10" fmla="*/ 1532858 w 2042748"/>
              <a:gd name="T11" fmla="*/ 1765495 h 1765495"/>
              <a:gd name="T12" fmla="*/ 509890 w 2042748"/>
              <a:gd name="T13" fmla="*/ 1765495 h 1765495"/>
              <a:gd name="T14" fmla="*/ 509890 w 2042748"/>
              <a:gd name="T15" fmla="*/ 1765495 h 1765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748" h="1765495">
                <a:moveTo>
                  <a:pt x="509890" y="1765495"/>
                </a:moveTo>
                <a:lnTo>
                  <a:pt x="0" y="882748"/>
                </a:lnTo>
                <a:lnTo>
                  <a:pt x="509890" y="0"/>
                </a:lnTo>
                <a:lnTo>
                  <a:pt x="1532858" y="0"/>
                </a:lnTo>
                <a:lnTo>
                  <a:pt x="2042748" y="882748"/>
                </a:lnTo>
                <a:lnTo>
                  <a:pt x="1532858" y="1765495"/>
                </a:lnTo>
                <a:lnTo>
                  <a:pt x="509890" y="1765495"/>
                </a:lnTo>
                <a:lnTo>
                  <a:pt x="509890" y="1765495"/>
                </a:lnTo>
                <a:close/>
              </a:path>
            </a:pathLst>
          </a:custGeom>
          <a:blipFill dpi="0" rotWithShape="1">
            <a:blip r:embed="rId2"/>
            <a:srcRect/>
            <a:tile tx="0" ty="311150" sx="50000" sy="50000" flip="none" algn="ctr"/>
          </a:blip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4600620" y="2592194"/>
            <a:ext cx="4128962" cy="1245394"/>
          </a:xfrm>
        </p:spPr>
        <p:txBody>
          <a:bodyPr>
            <a:noAutofit/>
          </a:bodyPr>
          <a:lstStyle>
            <a:lvl1pPr>
              <a:lnSpc>
                <a:spcPct val="90000"/>
              </a:lnSpc>
              <a:defRPr sz="4000">
                <a:solidFill>
                  <a:schemeClr val="accent4"/>
                </a:solidFill>
              </a:defRPr>
            </a:lvl1pPr>
          </a:lstStyle>
          <a:p>
            <a:r>
              <a:rPr lang="en-US" dirty="0"/>
              <a:t>Title of the Presentation</a:t>
            </a:r>
          </a:p>
        </p:txBody>
      </p:sp>
      <p:sp>
        <p:nvSpPr>
          <p:cNvPr id="3" name="Subtitle 2"/>
          <p:cNvSpPr>
            <a:spLocks noGrp="1"/>
          </p:cNvSpPr>
          <p:nvPr userDrawn="1">
            <p:ph type="subTitle" idx="1" hasCustomPrompt="1"/>
          </p:nvPr>
        </p:nvSpPr>
        <p:spPr>
          <a:xfrm>
            <a:off x="4600620" y="3907825"/>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grpSp>
        <p:nvGrpSpPr>
          <p:cNvPr id="4" name="Group 3"/>
          <p:cNvGrpSpPr/>
          <p:nvPr userDrawn="1"/>
        </p:nvGrpSpPr>
        <p:grpSpPr>
          <a:xfrm>
            <a:off x="469994" y="302218"/>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rgbClr val="917A96"/>
                </a:gs>
                <a:gs pos="100000">
                  <a:srgbClr val="D5A6DE"/>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123775" y="848115"/>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rgbClr val="0070C0"/>
                </a:gs>
                <a:gs pos="100000">
                  <a:srgbClr val="51BFE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4334691"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rgbClr val="A2C767"/>
                </a:gs>
                <a:gs pos="100000">
                  <a:srgbClr val="D2ECB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96279" y="6298348"/>
            <a:ext cx="210678" cy="553998"/>
          </a:xfrm>
          <a:prstGeom prst="rect">
            <a:avLst/>
          </a:prstGeom>
        </p:spPr>
        <p:txBody>
          <a:bodyPr vert="horz" wrap="square" lIns="0" tIns="0" rIns="0" bIns="0" rtlCol="0" anchor="ctr">
            <a:spAutoFit/>
          </a:bodyPr>
          <a:lstStyle>
            <a:lvl1pPr>
              <a:defRPr lang="en-US" smtClean="0"/>
            </a:lvl1pPr>
          </a:lstStyle>
          <a:p>
            <a:fld id="{75897B0D-BA2C-2244-86F3-025175B80EAC}" type="slidenum">
              <a:rPr lang="en-US" smtClean="0"/>
              <a:pPr/>
              <a:t>‹#›</a:t>
            </a:fld>
            <a:endParaRPr lang="en-US" dirty="0"/>
          </a:p>
        </p:txBody>
      </p:sp>
      <p:sp>
        <p:nvSpPr>
          <p:cNvPr id="5" name="Text Placeholder 6"/>
          <p:cNvSpPr>
            <a:spLocks noGrp="1"/>
          </p:cNvSpPr>
          <p:nvPr>
            <p:ph type="body" sz="quarter" idx="13" hasCustomPrompt="1"/>
          </p:nvPr>
        </p:nvSpPr>
        <p:spPr>
          <a:xfrm>
            <a:off x="1970525" y="2514600"/>
            <a:ext cx="5202949" cy="1965960"/>
          </a:xfrm>
        </p:spPr>
        <p:txBody>
          <a:bodyPr anchor="b">
            <a:noAutofit/>
          </a:bodyPr>
          <a:lstStyle>
            <a:lvl1pPr algn="ctr">
              <a:buNone/>
              <a:defRPr sz="3000" i="1" baseline="0">
                <a:latin typeface="Georgia" panose="02040502050405020303" pitchFamily="18" charset="0"/>
              </a:defRPr>
            </a:lvl1pPr>
          </a:lstStyle>
          <a:p>
            <a:pPr lvl="0"/>
            <a:r>
              <a:rPr lang="en-US" dirty="0"/>
              <a:t>Copy and paste your quote into this text box. Then center everything on the page.</a:t>
            </a:r>
          </a:p>
        </p:txBody>
      </p:sp>
      <p:sp>
        <p:nvSpPr>
          <p:cNvPr id="6" name="Text Placeholder 10"/>
          <p:cNvSpPr>
            <a:spLocks noGrp="1"/>
          </p:cNvSpPr>
          <p:nvPr>
            <p:ph type="body" sz="quarter" idx="14" hasCustomPrompt="1"/>
          </p:nvPr>
        </p:nvSpPr>
        <p:spPr>
          <a:xfrm>
            <a:off x="0" y="4692650"/>
            <a:ext cx="9144000" cy="390525"/>
          </a:xfrm>
        </p:spPr>
        <p:txBody>
          <a:bodyPr>
            <a:noAutofit/>
          </a:bodyPr>
          <a:lstStyle>
            <a:lvl1pPr algn="ctr">
              <a:defRPr sz="1500"/>
            </a:lvl1pPr>
          </a:lstStyle>
          <a:p>
            <a:pPr lvl="0"/>
            <a:r>
              <a:rPr lang="en-US" dirty="0"/>
              <a:t>-Source of quote</a:t>
            </a:r>
          </a:p>
        </p:txBody>
      </p:sp>
    </p:spTree>
    <p:extLst>
      <p:ext uri="{BB962C8B-B14F-4D97-AF65-F5344CB8AC3E}">
        <p14:creationId xmlns:p14="http://schemas.microsoft.com/office/powerpoint/2010/main" val="88058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a:t>
            </a:r>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a:t>
            </a:r>
          </a:p>
        </p:txBody>
      </p:sp>
      <p:cxnSp>
        <p:nvCxnSpPr>
          <p:cNvPr id="25" name="Straight Connector 2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 and Photo</a:t>
            </a:r>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cxnSp>
        <p:nvCxnSpPr>
          <p:cNvPr id="5" name="Straight Connector 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Custom Layou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8686800" cy="914400"/>
          </a:xfrm>
        </p:spPr>
        <p:txBody>
          <a:bodyPr/>
          <a:lstStyle>
            <a:lvl1pPr>
              <a:defRPr>
                <a:solidFill>
                  <a:schemeClr val="tx1"/>
                </a:solidFill>
              </a:defRPr>
            </a:lvl1pPr>
          </a:lstStyle>
          <a:p>
            <a:r>
              <a:rPr lang="en-US"/>
              <a:t>Click to edit Master title style</a:t>
            </a:r>
            <a:endParaRPr lang="en-US" dirty="0"/>
          </a:p>
        </p:txBody>
      </p:sp>
      <p:sp>
        <p:nvSpPr>
          <p:cNvPr id="8" name="Text Placeholder 2"/>
          <p:cNvSpPr>
            <a:spLocks noGrp="1"/>
          </p:cNvSpPr>
          <p:nvPr>
            <p:ph idx="1" hasCustomPrompt="1"/>
          </p:nvPr>
        </p:nvSpPr>
        <p:spPr>
          <a:xfrm>
            <a:off x="228600" y="1143000"/>
            <a:ext cx="8686800" cy="5257800"/>
          </a:xfrm>
          <a:prstGeom prst="rect">
            <a:avLst/>
          </a:prstGeom>
        </p:spPr>
        <p:txBody>
          <a:bodyPr vert="horz" lIns="91440" tIns="45720" rIns="91440" bIns="45720" rtlCol="0">
            <a:normAutofit/>
          </a:bodyPr>
          <a:lstStyle>
            <a:lvl1pPr>
              <a:defRPr sz="2000">
                <a:solidFill>
                  <a:schemeClr val="tx1"/>
                </a:solidFill>
                <a:latin typeface="+mn-lt"/>
                <a:ea typeface="Tahoma" panose="020B0604030504040204" pitchFamily="34" charset="0"/>
                <a:cs typeface="Arial" panose="020B0604020202020204" pitchFamily="34" charset="0"/>
              </a:defRPr>
            </a:lvl1pPr>
            <a:lvl2pPr>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2pPr>
            <a:lvl3pPr>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3pPr>
            <a:lvl4pPr>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4pPr>
            <a:lvl5pPr>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p:txBody>
      </p:sp>
    </p:spTree>
    <p:extLst>
      <p:ext uri="{BB962C8B-B14F-4D97-AF65-F5344CB8AC3E}">
        <p14:creationId xmlns:p14="http://schemas.microsoft.com/office/powerpoint/2010/main" val="24954784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876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143000" y="688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5443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35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914400"/>
          </a:xfrm>
        </p:spPr>
        <p:txBody>
          <a:bodyPr/>
          <a:lstStyle/>
          <a:p>
            <a:r>
              <a:rPr lang="en-US"/>
              <a:t>Click to edit Master title style</a:t>
            </a:r>
          </a:p>
        </p:txBody>
      </p:sp>
      <p:sp>
        <p:nvSpPr>
          <p:cNvPr id="7" name="Text Placeholder 2"/>
          <p:cNvSpPr>
            <a:spLocks noGrp="1"/>
          </p:cNvSpPr>
          <p:nvPr>
            <p:ph idx="1"/>
          </p:nvPr>
        </p:nvSpPr>
        <p:spPr>
          <a:xfrm>
            <a:off x="457200" y="1371600"/>
            <a:ext cx="7162800" cy="5181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987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7" name="Text Placeholder 2"/>
          <p:cNvSpPr>
            <a:spLocks noGrp="1"/>
          </p:cNvSpPr>
          <p:nvPr>
            <p:ph idx="1"/>
          </p:nvPr>
        </p:nvSpPr>
        <p:spPr>
          <a:xfrm>
            <a:off x="457200" y="2057400"/>
            <a:ext cx="8229600" cy="3581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03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 Image">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bwMode="auto">
          <a:xfrm>
            <a:off x="446154" y="1308100"/>
            <a:ext cx="8261671" cy="227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defRPr sz="4200"/>
            </a:lvl1pPr>
          </a:lstStyle>
          <a:p>
            <a:pPr lvl="0"/>
            <a:r>
              <a:rPr lang="en-US">
                <a:sym typeface="Arial" charset="0"/>
              </a:rPr>
              <a:t>Click to edit Master title style</a:t>
            </a:r>
            <a:endParaRPr lang="en-US" dirty="0">
              <a:sym typeface="Arial" charset="0"/>
            </a:endParaRPr>
          </a:p>
        </p:txBody>
      </p:sp>
      <p:sp>
        <p:nvSpPr>
          <p:cNvPr id="5" name="Text Placeholder 2"/>
          <p:cNvSpPr>
            <a:spLocks noGrp="1"/>
          </p:cNvSpPr>
          <p:nvPr>
            <p:ph type="body" sz="quarter" idx="13" hasCustomPrompt="1"/>
          </p:nvPr>
        </p:nvSpPr>
        <p:spPr>
          <a:xfrm>
            <a:off x="4662714" y="4135239"/>
            <a:ext cx="2930206" cy="833562"/>
          </a:xfrm>
        </p:spPr>
        <p:txBody>
          <a:bodyPr tIns="0" rIns="0" bIns="0">
            <a:spAutoFit/>
          </a:bodyPr>
          <a:lstStyle>
            <a:lvl1pPr marL="0" indent="0">
              <a:lnSpc>
                <a:spcPct val="100000"/>
              </a:lnSpc>
              <a:spcBef>
                <a:spcPts val="0"/>
              </a:spcBef>
              <a:spcAft>
                <a:spcPts val="420"/>
              </a:spcAft>
              <a:buSzPct val="100000"/>
              <a:buFont typeface="Lucida Grande"/>
              <a:buChar char="​"/>
              <a:defRPr/>
            </a:lvl1pPr>
            <a:lvl2pPr marL="0" indent="0">
              <a:lnSpc>
                <a:spcPct val="100000"/>
              </a:lnSpc>
              <a:spcBef>
                <a:spcPts val="0"/>
              </a:spcBef>
              <a:spcAft>
                <a:spcPts val="84"/>
              </a:spcAft>
              <a:buSzPct val="100000"/>
              <a:buFont typeface="Lucida Grande"/>
              <a:buChar char="​"/>
              <a:defRPr baseline="0">
                <a:solidFill>
                  <a:schemeClr val="tx1">
                    <a:lumMod val="60000"/>
                    <a:lumOff val="40000"/>
                  </a:schemeClr>
                </a:solidFill>
              </a:defRPr>
            </a:lvl2pPr>
            <a:lvl3pPr marL="0" indent="0">
              <a:spcBef>
                <a:spcPts val="50"/>
              </a:spcBef>
              <a:defRPr/>
            </a:lvl3pPr>
            <a:lvl4pPr marL="0" indent="0">
              <a:spcBef>
                <a:spcPts val="50"/>
              </a:spcBef>
              <a:defRPr/>
            </a:lvl4pPr>
            <a:lvl5pPr marL="0" indent="0">
              <a:spcBef>
                <a:spcPts val="50"/>
              </a:spcBef>
              <a:defRPr/>
            </a:lvl5pPr>
          </a:lstStyle>
          <a:p>
            <a:pPr lvl="0"/>
            <a:r>
              <a:rPr lang="en-US" dirty="0"/>
              <a:t>Body level one</a:t>
            </a:r>
          </a:p>
          <a:p>
            <a:pPr lvl="1"/>
            <a:r>
              <a:rPr lang="en-US" dirty="0"/>
              <a:t>Body level two</a:t>
            </a:r>
          </a:p>
          <a:p>
            <a:pPr lvl="1"/>
            <a:r>
              <a:rPr lang="en-US" dirty="0"/>
              <a:t>Body level three</a:t>
            </a:r>
          </a:p>
        </p:txBody>
      </p:sp>
      <p:sp>
        <p:nvSpPr>
          <p:cNvPr id="6" name="Picture Placeholder 5"/>
          <p:cNvSpPr>
            <a:spLocks noGrp="1"/>
          </p:cNvSpPr>
          <p:nvPr>
            <p:ph type="pic" sz="quarter" idx="11" hasCustomPrompt="1"/>
          </p:nvPr>
        </p:nvSpPr>
        <p:spPr>
          <a:xfrm>
            <a:off x="3761270" y="4135240"/>
            <a:ext cx="685800" cy="914400"/>
          </a:xfrm>
          <a:noFill/>
          <a:ln w="63500">
            <a:noFill/>
            <a:miter lim="800000"/>
          </a:ln>
          <a:effectLst/>
        </p:spPr>
        <p:txBody>
          <a:bodyPr tIns="0" rIns="0" bIns="0" anchor="ctr">
            <a:noAutofit/>
          </a:bodyPr>
          <a:lstStyle>
            <a:lvl1pPr marL="0" indent="0" algn="ctr">
              <a:buFontTx/>
              <a:buNone/>
              <a:defRPr sz="1000">
                <a:solidFill>
                  <a:schemeClr val="bg1"/>
                </a:solidFill>
              </a:defRPr>
            </a:lvl1pPr>
          </a:lstStyle>
          <a:p>
            <a:r>
              <a:rPr lang="en-US" dirty="0"/>
              <a:t>Click icon </a:t>
            </a:r>
          </a:p>
          <a:p>
            <a:r>
              <a:rPr lang="en-US" dirty="0"/>
              <a:t>to add picture</a:t>
            </a:r>
          </a:p>
        </p:txBody>
      </p:sp>
    </p:spTree>
    <p:extLst>
      <p:ext uri="{BB962C8B-B14F-4D97-AF65-F5344CB8AC3E}">
        <p14:creationId xmlns:p14="http://schemas.microsoft.com/office/powerpoint/2010/main" val="22198326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Image + Text + Su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96279" y="6498402"/>
            <a:ext cx="210678" cy="153889"/>
          </a:xfrm>
          <a:prstGeom prst="rect">
            <a:avLst/>
          </a:prstGeom>
        </p:spPr>
        <p:txBody>
          <a:bodyPr lIns="38396" tIns="19198" rIns="38396" bIns="19198"/>
          <a:lstStyle/>
          <a:p>
            <a:fld id="{75897B0D-BA2C-2244-86F3-025175B80EAC}" type="slidenum">
              <a:rPr lang="en-US" smtClean="0"/>
              <a:pPr/>
              <a:t>‹#›</a:t>
            </a:fld>
            <a:endParaRPr lang="en-US" dirty="0"/>
          </a:p>
        </p:txBody>
      </p:sp>
      <p:sp>
        <p:nvSpPr>
          <p:cNvPr id="8" name="Picture Placeholder 7"/>
          <p:cNvSpPr>
            <a:spLocks noGrp="1"/>
          </p:cNvSpPr>
          <p:nvPr>
            <p:ph type="pic" sz="quarter" idx="11"/>
          </p:nvPr>
        </p:nvSpPr>
        <p:spPr>
          <a:xfrm>
            <a:off x="444111" y="2003778"/>
            <a:ext cx="3743981" cy="4192524"/>
          </a:xfrm>
          <a:noFill/>
          <a:ln>
            <a:noFill/>
          </a:ln>
        </p:spPr>
        <p:txBody>
          <a:bodyPr anchor="ctr"/>
          <a:lstStyle>
            <a:lvl1pPr algn="ctr">
              <a:defRPr>
                <a:solidFill>
                  <a:schemeClr val="tx1">
                    <a:lumMod val="75000"/>
                  </a:schemeClr>
                </a:solidFill>
              </a:defRPr>
            </a:lvl1pPr>
          </a:lstStyle>
          <a:p>
            <a:r>
              <a:rPr lang="en-US"/>
              <a:t>Click icon to add picture</a:t>
            </a:r>
            <a:endParaRPr lang="en-US" dirty="0"/>
          </a:p>
        </p:txBody>
      </p:sp>
      <p:sp>
        <p:nvSpPr>
          <p:cNvPr id="12" name="Title Placeholder 1"/>
          <p:cNvSpPr>
            <a:spLocks noGrp="1"/>
          </p:cNvSpPr>
          <p:nvPr>
            <p:ph type="title"/>
          </p:nvPr>
        </p:nvSpPr>
        <p:spPr>
          <a:xfrm>
            <a:off x="444142" y="450596"/>
            <a:ext cx="8262814" cy="603504"/>
          </a:xfrm>
          <a:prstGeom prst="rect">
            <a:avLst/>
          </a:prstGeom>
        </p:spPr>
        <p:txBody>
          <a:bodyPr vert="horz" lIns="0" tIns="38398" rIns="0" bIns="38398" rtlCol="0" anchor="b">
            <a:noAutofit/>
          </a:bodyPr>
          <a:lstStyle/>
          <a:p>
            <a:r>
              <a:rPr lang="en-US"/>
              <a:t>Click to edit Master title style</a:t>
            </a:r>
            <a:endParaRPr lang="en-US" dirty="0"/>
          </a:p>
        </p:txBody>
      </p:sp>
      <p:sp>
        <p:nvSpPr>
          <p:cNvPr id="13" name="Text Placeholder 4"/>
          <p:cNvSpPr>
            <a:spLocks noGrp="1"/>
          </p:cNvSpPr>
          <p:nvPr>
            <p:ph type="body" sz="quarter" idx="12"/>
          </p:nvPr>
        </p:nvSpPr>
        <p:spPr>
          <a:xfrm>
            <a:off x="444112" y="1063923"/>
            <a:ext cx="8262814" cy="353943"/>
          </a:xfrm>
        </p:spPr>
        <p:txBody>
          <a:bodyPr tIns="0" rIns="0" bIns="0">
            <a:spAutoFit/>
          </a:bodyPr>
          <a:lstStyle>
            <a:lvl1pPr marL="0" indent="0" algn="ctr">
              <a:buClr>
                <a:schemeClr val="bg1">
                  <a:lumMod val="65000"/>
                </a:schemeClr>
              </a:buClr>
              <a:buSzPct val="25000"/>
              <a:buFont typeface="Arial" pitchFamily="34" charset="0"/>
              <a:buChar char=" "/>
              <a:tabLst/>
              <a:defRPr sz="2300">
                <a:solidFill>
                  <a:schemeClr val="tx1">
                    <a:lumMod val="60000"/>
                    <a:lumOff val="40000"/>
                  </a:schemeClr>
                </a:solidFill>
              </a:defRPr>
            </a:lvl1pPr>
            <a:lvl2pPr marL="0" indent="0" algn="ctr">
              <a:buClr>
                <a:schemeClr val="bg1">
                  <a:lumMod val="65000"/>
                </a:schemeClr>
              </a:buClr>
              <a:buSzPct val="25000"/>
              <a:buFont typeface="Arial" pitchFamily="34" charset="0"/>
              <a:buChar char=" "/>
              <a:tabLst/>
              <a:defRPr sz="1700">
                <a:solidFill>
                  <a:schemeClr val="bg2"/>
                </a:solidFill>
              </a:defRPr>
            </a:lvl2pPr>
            <a:lvl3pPr marL="0" indent="0" algn="ctr">
              <a:buClr>
                <a:schemeClr val="bg1">
                  <a:lumMod val="65000"/>
                </a:schemeClr>
              </a:buClr>
              <a:buSzPct val="25000"/>
              <a:buFont typeface="Arial" pitchFamily="34" charset="0"/>
              <a:buChar char=" "/>
              <a:tabLst/>
              <a:defRPr sz="1700">
                <a:solidFill>
                  <a:schemeClr val="bg2"/>
                </a:solidFill>
              </a:defRPr>
            </a:lvl3pPr>
            <a:lvl4pPr marL="0" indent="0" algn="ctr">
              <a:buClr>
                <a:schemeClr val="bg1">
                  <a:lumMod val="65000"/>
                </a:schemeClr>
              </a:buClr>
              <a:buSzPct val="25000"/>
              <a:buFont typeface="Arial" pitchFamily="34" charset="0"/>
              <a:buChar char=" "/>
              <a:tabLst/>
              <a:defRPr sz="1700">
                <a:solidFill>
                  <a:schemeClr val="bg2"/>
                </a:solidFill>
              </a:defRPr>
            </a:lvl4pPr>
            <a:lvl5pPr marL="0" indent="0" algn="ctr">
              <a:buClr>
                <a:schemeClr val="bg1">
                  <a:lumMod val="65000"/>
                </a:schemeClr>
              </a:buClr>
              <a:buSzPct val="25000"/>
              <a:buFont typeface="Arial" pitchFamily="34" charset="0"/>
              <a:buChar char=" "/>
              <a:tabLst/>
              <a:defRPr sz="1700">
                <a:solidFill>
                  <a:schemeClr val="bg2"/>
                </a:solidFill>
              </a:defRPr>
            </a:lvl5pPr>
          </a:lstStyle>
          <a:p>
            <a:pPr lvl="0"/>
            <a:r>
              <a:rPr lang="en-US"/>
              <a:t>Click to edit Master text styles</a:t>
            </a:r>
          </a:p>
        </p:txBody>
      </p:sp>
      <p:sp>
        <p:nvSpPr>
          <p:cNvPr id="14" name="Rectangle 3"/>
          <p:cNvSpPr>
            <a:spLocks noGrp="1" noChangeArrowheads="1"/>
          </p:cNvSpPr>
          <p:nvPr>
            <p:ph idx="1"/>
          </p:nvPr>
        </p:nvSpPr>
        <p:spPr bwMode="auto">
          <a:xfrm>
            <a:off x="4964119" y="2003778"/>
            <a:ext cx="3742838"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1331" tIns="21331" rIns="21331" bIns="21331" numCol="1" anchor="ctr" anchorCtr="0" compatLnSpc="1">
            <a:prstTxWarp prst="textNoShape">
              <a:avLst/>
            </a:prstTxWarp>
            <a:noAutofit/>
          </a:bodyPr>
          <a:lstStyle>
            <a:lvl1pPr marL="0" indent="0">
              <a:spcBef>
                <a:spcPts val="0"/>
              </a:spcBef>
              <a:spcAft>
                <a:spcPts val="630"/>
              </a:spcAft>
              <a:buNone/>
              <a:defRPr sz="1900">
                <a:solidFill>
                  <a:schemeClr val="tx1">
                    <a:lumMod val="75000"/>
                  </a:schemeClr>
                </a:solidFill>
              </a:defRPr>
            </a:lvl1pPr>
            <a:lvl2pPr marL="268770" indent="-95989">
              <a:lnSpc>
                <a:spcPct val="110000"/>
              </a:lnSpc>
              <a:spcBef>
                <a:spcPts val="0"/>
              </a:spcBef>
              <a:spcAft>
                <a:spcPts val="630"/>
              </a:spcAft>
              <a:buClrTx/>
              <a:buSzPct val="50000"/>
              <a:buFont typeface="Arial"/>
              <a:buChar char="•"/>
              <a:defRPr sz="1700">
                <a:solidFill>
                  <a:schemeClr val="tx1">
                    <a:lumMod val="75000"/>
                  </a:schemeClr>
                </a:solidFill>
              </a:defRPr>
            </a:lvl2pPr>
            <a:lvl3pPr marL="268770" indent="-95989">
              <a:lnSpc>
                <a:spcPct val="110000"/>
              </a:lnSpc>
              <a:spcBef>
                <a:spcPts val="0"/>
              </a:spcBef>
              <a:spcAft>
                <a:spcPts val="630"/>
              </a:spcAft>
              <a:buClrTx/>
              <a:buSzPct val="50000"/>
              <a:buFont typeface="Arial"/>
              <a:buChar char="•"/>
              <a:defRPr sz="1700">
                <a:solidFill>
                  <a:schemeClr val="tx1">
                    <a:lumMod val="75000"/>
                  </a:schemeClr>
                </a:solidFill>
              </a:defRPr>
            </a:lvl3pPr>
            <a:lvl4pPr marL="268770" indent="-95989">
              <a:lnSpc>
                <a:spcPct val="110000"/>
              </a:lnSpc>
              <a:spcBef>
                <a:spcPts val="0"/>
              </a:spcBef>
              <a:spcAft>
                <a:spcPts val="630"/>
              </a:spcAft>
              <a:buClrTx/>
              <a:buSzPct val="50000"/>
              <a:buFont typeface="Arial"/>
              <a:buChar char="•"/>
              <a:defRPr sz="1700">
                <a:solidFill>
                  <a:schemeClr val="tx1">
                    <a:lumMod val="75000"/>
                  </a:schemeClr>
                </a:solidFill>
              </a:defRPr>
            </a:lvl4pPr>
            <a:lvl5pPr marL="268770" indent="-95989">
              <a:lnSpc>
                <a:spcPct val="110000"/>
              </a:lnSpc>
              <a:spcBef>
                <a:spcPts val="0"/>
              </a:spcBef>
              <a:spcAft>
                <a:spcPts val="630"/>
              </a:spcAft>
              <a:buClrTx/>
              <a:buSzPct val="50000"/>
              <a:buFont typeface="Arial"/>
              <a:buChar char="•"/>
              <a:defRPr sz="1700">
                <a:solidFill>
                  <a:schemeClr val="tx1">
                    <a:lumMod val="75000"/>
                  </a:schemeClr>
                </a:solidFill>
              </a:defRPr>
            </a:lvl5p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endParaRPr lang="en-US" dirty="0">
              <a:sym typeface="Arial" charset="0"/>
            </a:endParaRPr>
          </a:p>
        </p:txBody>
      </p:sp>
    </p:spTree>
    <p:extLst>
      <p:ext uri="{BB962C8B-B14F-4D97-AF65-F5344CB8AC3E}">
        <p14:creationId xmlns:p14="http://schemas.microsoft.com/office/powerpoint/2010/main" val="5739751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a:t>Content Page </a:t>
            </a:r>
            <a:br>
              <a:rPr lang="en-US" dirty="0"/>
            </a:br>
            <a:r>
              <a:rPr lang="en-US" dirty="0"/>
              <a:t>with Text</a:t>
            </a:r>
          </a:p>
        </p:txBody>
      </p:sp>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xStyles>
    <p:title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p:titleStyle>
    <p:bodyStyle>
      <a:lvl1pPr marL="342900" indent="-342900" algn="l" defTabSz="914400" rtl="0" eaLnBrk="1" latinLnBrk="0" hangingPunct="1">
        <a:spcBef>
          <a:spcPct val="20000"/>
        </a:spcBef>
        <a:buClr>
          <a:srgbClr val="51BFE1"/>
        </a:buClr>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Clr>
          <a:srgbClr val="51BFE1"/>
        </a:buClr>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21.png"/><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Flex%20&#226;&#8364;&#8220;%20Live%20Smarter.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7003" y="2057400"/>
            <a:ext cx="4572000" cy="18383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br>
              <a:rPr lang="en-US" sz="2400" b="0" dirty="0">
                <a:solidFill>
                  <a:schemeClr val="bg1"/>
                </a:solidFill>
                <a:latin typeface="+mn-lt"/>
              </a:rPr>
            </a:br>
            <a:endParaRPr lang="en-US" sz="2400" b="0" dirty="0">
              <a:solidFill>
                <a:schemeClr val="bg1"/>
              </a:solidFill>
              <a:latin typeface="+mn-lt"/>
            </a:endParaRPr>
          </a:p>
        </p:txBody>
      </p:sp>
      <p:sp>
        <p:nvSpPr>
          <p:cNvPr id="5" name="Rectangle 4"/>
          <p:cNvSpPr/>
          <p:nvPr/>
        </p:nvSpPr>
        <p:spPr>
          <a:xfrm>
            <a:off x="911877" y="4328402"/>
            <a:ext cx="6174723" cy="338554"/>
          </a:xfrm>
          <a:prstGeom prst="rect">
            <a:avLst/>
          </a:prstGeom>
        </p:spPr>
        <p:txBody>
          <a:bodyPr wrap="square">
            <a:spAutoFit/>
          </a:bodyPr>
          <a:lstStyle/>
          <a:p>
            <a:r>
              <a:rPr lang="en-US" sz="1600" b="1" dirty="0">
                <a:solidFill>
                  <a:schemeClr val="bg1"/>
                </a:solidFill>
              </a:rPr>
              <a:t>October, 2016</a:t>
            </a:r>
          </a:p>
        </p:txBody>
      </p:sp>
      <p:sp>
        <p:nvSpPr>
          <p:cNvPr id="2" name="Title 1"/>
          <p:cNvSpPr>
            <a:spLocks noGrp="1"/>
          </p:cNvSpPr>
          <p:nvPr>
            <p:ph type="ctrTitle"/>
          </p:nvPr>
        </p:nvSpPr>
        <p:spPr/>
        <p:txBody>
          <a:bodyPr/>
          <a:lstStyle/>
          <a:p>
            <a:r>
              <a:rPr lang="en-US" dirty="0"/>
              <a:t>The Transformation of Talent Mobility</a:t>
            </a:r>
          </a:p>
        </p:txBody>
      </p:sp>
      <p:sp>
        <p:nvSpPr>
          <p:cNvPr id="11" name="Subtitle 10"/>
          <p:cNvSpPr>
            <a:spLocks noGrp="1"/>
          </p:cNvSpPr>
          <p:nvPr>
            <p:ph type="subTitle" idx="1"/>
          </p:nvPr>
        </p:nvSpPr>
        <p:spPr>
          <a:xfrm>
            <a:off x="4581901" y="4666956"/>
            <a:ext cx="4128962" cy="435575"/>
          </a:xfrm>
        </p:spPr>
        <p:txBody>
          <a:bodyPr>
            <a:normAutofit fontScale="70000" lnSpcReduction="20000"/>
          </a:bodyPr>
          <a:lstStyle/>
          <a:p>
            <a:r>
              <a:rPr lang="en-US" dirty="0"/>
              <a:t>Three stories from “superheroes” of our industry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499" y="457200"/>
            <a:ext cx="1843301" cy="73607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11270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438400"/>
            <a:ext cx="7689583" cy="3505200"/>
          </a:xfrm>
        </p:spPr>
        <p:txBody>
          <a:bodyPr/>
          <a:lstStyle/>
          <a:p>
            <a:r>
              <a:rPr lang="en-US" dirty="0"/>
              <a:t>Over 30,000 employees</a:t>
            </a:r>
          </a:p>
          <a:p>
            <a:r>
              <a:rPr lang="en-US" dirty="0"/>
              <a:t>20 Countries</a:t>
            </a:r>
          </a:p>
          <a:p>
            <a:r>
              <a:rPr lang="en-US" dirty="0"/>
              <a:t>Leading patent holder</a:t>
            </a:r>
          </a:p>
          <a:p>
            <a:r>
              <a:rPr lang="en-US" dirty="0"/>
              <a:t>&gt;35 year history</a:t>
            </a:r>
          </a:p>
        </p:txBody>
      </p:sp>
      <p:sp>
        <p:nvSpPr>
          <p:cNvPr id="6" name="Title 5"/>
          <p:cNvSpPr>
            <a:spLocks noGrp="1"/>
          </p:cNvSpPr>
          <p:nvPr>
            <p:ph type="title"/>
          </p:nvPr>
        </p:nvSpPr>
        <p:spPr/>
        <p:txBody>
          <a:bodyPr>
            <a:noAutofit/>
          </a:bodyPr>
          <a:lstStyle/>
          <a:p>
            <a:r>
              <a:rPr lang="en-US" dirty="0">
                <a:solidFill>
                  <a:srgbClr val="51BFE1"/>
                </a:solidFill>
              </a:rPr>
              <a:t>Micron</a:t>
            </a:r>
          </a:p>
        </p:txBody>
      </p:sp>
      <p:sp>
        <p:nvSpPr>
          <p:cNvPr id="13" name="Subtitle 12"/>
          <p:cNvSpPr>
            <a:spLocks noGrp="1"/>
          </p:cNvSpPr>
          <p:nvPr>
            <p:ph type="subTitle" idx="11"/>
          </p:nvPr>
        </p:nvSpPr>
        <p:spPr>
          <a:xfrm>
            <a:off x="457200" y="1510552"/>
            <a:ext cx="7696200" cy="699247"/>
          </a:xfrm>
        </p:spPr>
        <p:txBody>
          <a:bodyPr>
            <a:normAutofit lnSpcReduction="10000"/>
          </a:bodyPr>
          <a:lstStyle/>
          <a:p>
            <a:r>
              <a:rPr lang="en-US" dirty="0"/>
              <a:t>Micron is a global leader in advanced semiconductor memory systems.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590800"/>
            <a:ext cx="2438400" cy="161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693017"/>
            <a:ext cx="3301285" cy="205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s://www.micron.com/~/media/track-3-images/image-gallery/micron-logos/high_res_micron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524000"/>
            <a:ext cx="2554967" cy="159685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495800"/>
            <a:ext cx="1714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91400" y="5666996"/>
            <a:ext cx="1636033" cy="153888"/>
          </a:xfrm>
          <a:prstGeom prst="rect">
            <a:avLst/>
          </a:prstGeom>
          <a:noFill/>
        </p:spPr>
        <p:txBody>
          <a:bodyPr wrap="square" rtlCol="0">
            <a:spAutoFit/>
          </a:bodyPr>
          <a:lstStyle/>
          <a:p>
            <a:r>
              <a:rPr lang="en-US" sz="400" dirty="0"/>
              <a:t>Images courtesy of Micron Technology, Inc.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1"/>
          </p:nvPr>
        </p:nvSpPr>
        <p:spPr>
          <a:xfrm>
            <a:off x="457200" y="981163"/>
            <a:ext cx="7696200" cy="4343400"/>
          </a:xfrm>
        </p:spPr>
        <p:txBody>
          <a:bodyPr>
            <a:normAutofit/>
          </a:bodyPr>
          <a:lstStyle/>
          <a:p>
            <a:endParaRPr lang="en-US"/>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964395"/>
            <a:ext cx="1436642" cy="893605"/>
          </a:xfrm>
          <a:prstGeom prst="rect">
            <a:avLst/>
          </a:prstGeom>
        </p:spPr>
      </p:pic>
      <p:sp>
        <p:nvSpPr>
          <p:cNvPr id="12" name="Content Placeholder 2"/>
          <p:cNvSpPr>
            <a:spLocks noGrp="1"/>
          </p:cNvSpPr>
          <p:nvPr>
            <p:ph idx="1"/>
          </p:nvPr>
        </p:nvSpPr>
        <p:spPr>
          <a:xfrm>
            <a:off x="533400" y="1600200"/>
            <a:ext cx="9144000" cy="5074920"/>
          </a:xfrm>
        </p:spPr>
        <p:txBody>
          <a:bodyPr/>
          <a:lstStyle/>
          <a:p>
            <a:pPr>
              <a:lnSpc>
                <a:spcPct val="100000"/>
              </a:lnSpc>
            </a:pPr>
            <a:r>
              <a:rPr lang="en-US" sz="2800" dirty="0"/>
              <a:t>              Leadership engagement and commitment</a:t>
            </a:r>
          </a:p>
          <a:p>
            <a:pPr>
              <a:lnSpc>
                <a:spcPct val="100000"/>
              </a:lnSpc>
            </a:pPr>
            <a:endParaRPr lang="en-US" sz="2800" dirty="0"/>
          </a:p>
          <a:p>
            <a:pPr>
              <a:lnSpc>
                <a:spcPct val="100000"/>
              </a:lnSpc>
            </a:pPr>
            <a:endParaRPr lang="en-US" sz="2800" dirty="0"/>
          </a:p>
          <a:p>
            <a:pPr>
              <a:lnSpc>
                <a:spcPct val="100000"/>
              </a:lnSpc>
            </a:pPr>
            <a:r>
              <a:rPr lang="en-US" sz="2800" dirty="0"/>
              <a:t>              Listen</a:t>
            </a:r>
          </a:p>
          <a:p>
            <a:pPr>
              <a:lnSpc>
                <a:spcPct val="100000"/>
              </a:lnSpc>
            </a:pPr>
            <a:endParaRPr lang="en-US" sz="2800" dirty="0"/>
          </a:p>
          <a:p>
            <a:pPr>
              <a:lnSpc>
                <a:spcPct val="100000"/>
              </a:lnSpc>
            </a:pPr>
            <a:endParaRPr lang="en-US" sz="2800" dirty="0"/>
          </a:p>
          <a:p>
            <a:pPr>
              <a:lnSpc>
                <a:spcPct val="100000"/>
              </a:lnSpc>
            </a:pPr>
            <a:r>
              <a:rPr lang="en-US" sz="2800" dirty="0"/>
              <a:t>              Communicate, communicate, communicate</a:t>
            </a:r>
            <a:endParaRPr lang="en-US" sz="2400" dirty="0"/>
          </a:p>
          <a:p>
            <a:endParaRPr lang="en-US" dirty="0"/>
          </a:p>
        </p:txBody>
      </p:sp>
      <p:sp>
        <p:nvSpPr>
          <p:cNvPr id="17" name="Title 1"/>
          <p:cNvSpPr txBox="1">
            <a:spLocks/>
          </p:cNvSpPr>
          <p:nvPr/>
        </p:nvSpPr>
        <p:spPr>
          <a:xfrm>
            <a:off x="228600" y="228600"/>
            <a:ext cx="8915400" cy="914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a:lstStyle>
          <a:p>
            <a:pPr fontAlgn="auto">
              <a:spcAft>
                <a:spcPts val="0"/>
              </a:spcAft>
            </a:pPr>
            <a:r>
              <a:rPr lang="en-US" sz="3200" dirty="0"/>
              <a:t>Program review…</a:t>
            </a:r>
          </a:p>
        </p:txBody>
      </p:sp>
      <p:sp>
        <p:nvSpPr>
          <p:cNvPr id="19" name="Title 1"/>
          <p:cNvSpPr txBox="1">
            <a:spLocks/>
          </p:cNvSpPr>
          <p:nvPr/>
        </p:nvSpPr>
        <p:spPr>
          <a:xfrm>
            <a:off x="-152400" y="5247372"/>
            <a:ext cx="8915400" cy="914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a:lstStyle>
          <a:p>
            <a:pPr fontAlgn="auto">
              <a:spcAft>
                <a:spcPts val="0"/>
              </a:spcAft>
            </a:pPr>
            <a:r>
              <a:rPr lang="en-US" sz="3200" dirty="0"/>
              <a:t>		           …launch of Core/Flex Program</a:t>
            </a:r>
          </a:p>
        </p:txBody>
      </p:sp>
      <p:graphicFrame>
        <p:nvGraphicFramePr>
          <p:cNvPr id="26" name="Diagram 25"/>
          <p:cNvGraphicFramePr/>
          <p:nvPr>
            <p:extLst>
              <p:ext uri="{D42A27DB-BD31-4B8C-83A1-F6EECF244321}">
                <p14:modId xmlns:p14="http://schemas.microsoft.com/office/powerpoint/2010/main" val="3641353518"/>
              </p:ext>
            </p:extLst>
          </p:nvPr>
        </p:nvGraphicFramePr>
        <p:xfrm>
          <a:off x="274320" y="1227999"/>
          <a:ext cx="7345680" cy="3858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040" y="1004999"/>
            <a:ext cx="1600203" cy="160020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760" y="2457126"/>
            <a:ext cx="1600203" cy="1600203"/>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197" y="3680943"/>
            <a:ext cx="1600203" cy="1600203"/>
          </a:xfrm>
          <a:prstGeom prst="rect">
            <a:avLst/>
          </a:prstGeom>
        </p:spPr>
      </p:pic>
    </p:spTree>
    <p:extLst>
      <p:ext uri="{BB962C8B-B14F-4D97-AF65-F5344CB8AC3E}">
        <p14:creationId xmlns:p14="http://schemas.microsoft.com/office/powerpoint/2010/main" val="97474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51BFE1"/>
                </a:solidFill>
              </a:rPr>
              <a:t>Business drivers</a:t>
            </a:r>
          </a:p>
        </p:txBody>
      </p:sp>
      <p:sp>
        <p:nvSpPr>
          <p:cNvPr id="3" name="Content Placeholder 2"/>
          <p:cNvSpPr>
            <a:spLocks noGrp="1"/>
          </p:cNvSpPr>
          <p:nvPr>
            <p:ph idx="1"/>
          </p:nvPr>
        </p:nvSpPr>
        <p:spPr/>
        <p:txBody>
          <a:bodyPr>
            <a:normAutofit/>
          </a:bodyPr>
          <a:lstStyle/>
          <a:p>
            <a:endParaRPr lang="en-US" sz="2400" dirty="0"/>
          </a:p>
          <a:p>
            <a:pPr>
              <a:spcBef>
                <a:spcPts val="800"/>
              </a:spcBef>
              <a:spcAft>
                <a:spcPts val="800"/>
              </a:spcAft>
            </a:pPr>
            <a:r>
              <a:rPr lang="en-US" sz="2400" dirty="0">
                <a:solidFill>
                  <a:schemeClr val="tx2"/>
                </a:solidFill>
                <a:ea typeface="+mn-ea"/>
                <a:cs typeface="+mn-cs"/>
              </a:rPr>
              <a:t>Market informed and business driven program offerings</a:t>
            </a:r>
          </a:p>
          <a:p>
            <a:pPr>
              <a:spcBef>
                <a:spcPts val="800"/>
              </a:spcBef>
              <a:spcAft>
                <a:spcPts val="800"/>
              </a:spcAft>
            </a:pPr>
            <a:r>
              <a:rPr lang="en-US" sz="2400" u="sng" dirty="0">
                <a:solidFill>
                  <a:schemeClr val="tx2"/>
                </a:solidFill>
                <a:ea typeface="+mn-ea"/>
                <a:cs typeface="+mn-cs"/>
              </a:rPr>
              <a:t>Globally relevant and consistent </a:t>
            </a:r>
            <a:r>
              <a:rPr lang="en-US" sz="2400" dirty="0">
                <a:solidFill>
                  <a:schemeClr val="tx2"/>
                </a:solidFill>
                <a:ea typeface="+mn-ea"/>
                <a:cs typeface="+mn-cs"/>
              </a:rPr>
              <a:t>approach, while allowing for regional variances and individual flexibility</a:t>
            </a:r>
          </a:p>
          <a:p>
            <a:pPr>
              <a:spcBef>
                <a:spcPts val="800"/>
              </a:spcBef>
              <a:spcAft>
                <a:spcPts val="800"/>
              </a:spcAft>
            </a:pPr>
            <a:r>
              <a:rPr lang="en-US" sz="2400" dirty="0">
                <a:solidFill>
                  <a:schemeClr val="tx2"/>
                </a:solidFill>
                <a:ea typeface="+mn-ea"/>
                <a:cs typeface="+mn-cs"/>
              </a:rPr>
              <a:t>Enhance overall </a:t>
            </a:r>
            <a:r>
              <a:rPr lang="en-US" sz="2400" u="sng" dirty="0">
                <a:solidFill>
                  <a:schemeClr val="tx2"/>
                </a:solidFill>
                <a:ea typeface="+mn-ea"/>
                <a:cs typeface="+mn-cs"/>
              </a:rPr>
              <a:t>team member experience</a:t>
            </a:r>
          </a:p>
          <a:p>
            <a:pPr>
              <a:spcBef>
                <a:spcPts val="800"/>
              </a:spcBef>
              <a:spcAft>
                <a:spcPts val="800"/>
              </a:spcAft>
            </a:pPr>
            <a:r>
              <a:rPr lang="en-US" sz="2400" dirty="0">
                <a:solidFill>
                  <a:schemeClr val="tx2"/>
                </a:solidFill>
                <a:ea typeface="+mn-ea"/>
                <a:cs typeface="+mn-cs"/>
              </a:rPr>
              <a:t>Enable opportunities for personal and career </a:t>
            </a:r>
            <a:r>
              <a:rPr lang="en-US" sz="2400" u="sng" dirty="0">
                <a:solidFill>
                  <a:schemeClr val="tx2"/>
                </a:solidFill>
                <a:ea typeface="+mn-ea"/>
                <a:cs typeface="+mn-cs"/>
              </a:rPr>
              <a:t>development</a:t>
            </a:r>
          </a:p>
          <a:p>
            <a:pPr>
              <a:spcBef>
                <a:spcPts val="800"/>
              </a:spcBef>
              <a:spcAft>
                <a:spcPts val="800"/>
              </a:spcAft>
            </a:pPr>
            <a:r>
              <a:rPr lang="en-US" sz="2400" dirty="0">
                <a:solidFill>
                  <a:schemeClr val="tx2"/>
                </a:solidFill>
                <a:ea typeface="+mn-ea"/>
                <a:cs typeface="+mn-cs"/>
              </a:rPr>
              <a:t>Support successful integration into new location to </a:t>
            </a:r>
            <a:r>
              <a:rPr lang="en-US" sz="2400" u="sng" dirty="0">
                <a:solidFill>
                  <a:schemeClr val="tx2"/>
                </a:solidFill>
                <a:ea typeface="+mn-ea"/>
                <a:cs typeface="+mn-cs"/>
              </a:rPr>
              <a:t>increase productivity </a:t>
            </a:r>
            <a:r>
              <a:rPr lang="en-US" sz="2400" dirty="0">
                <a:solidFill>
                  <a:schemeClr val="tx2"/>
                </a:solidFill>
                <a:ea typeface="+mn-ea"/>
                <a:cs typeface="+mn-cs"/>
              </a:rPr>
              <a:t>and quickly make an impact to project/business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964395"/>
            <a:ext cx="1436642" cy="893605"/>
          </a:xfrm>
          <a:prstGeom prst="rect">
            <a:avLst/>
          </a:prstGeom>
        </p:spPr>
      </p:pic>
    </p:spTree>
    <p:extLst>
      <p:ext uri="{BB962C8B-B14F-4D97-AF65-F5344CB8AC3E}">
        <p14:creationId xmlns:p14="http://schemas.microsoft.com/office/powerpoint/2010/main" val="291354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Core/Flex Benefits</a:t>
            </a:r>
            <a:endParaRPr lang="en-US" sz="3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964395"/>
            <a:ext cx="1436642" cy="89360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511758699"/>
              </p:ext>
            </p:extLst>
          </p:nvPr>
        </p:nvGraphicFramePr>
        <p:xfrm>
          <a:off x="609600" y="781922"/>
          <a:ext cx="8077200" cy="5085478"/>
        </p:xfrm>
        <a:graphic>
          <a:graphicData uri="http://schemas.openxmlformats.org/drawingml/2006/table">
            <a:tbl>
              <a:tblPr/>
              <a:tblGrid>
                <a:gridCol w="1615440">
                  <a:extLst>
                    <a:ext uri="{9D8B030D-6E8A-4147-A177-3AD203B41FA5}">
                      <a16:colId xmlns:a16="http://schemas.microsoft.com/office/drawing/2014/main" val="3667207733"/>
                    </a:ext>
                  </a:extLst>
                </a:gridCol>
                <a:gridCol w="1615440">
                  <a:extLst>
                    <a:ext uri="{9D8B030D-6E8A-4147-A177-3AD203B41FA5}">
                      <a16:colId xmlns:a16="http://schemas.microsoft.com/office/drawing/2014/main" val="4220796058"/>
                    </a:ext>
                  </a:extLst>
                </a:gridCol>
                <a:gridCol w="1615440">
                  <a:extLst>
                    <a:ext uri="{9D8B030D-6E8A-4147-A177-3AD203B41FA5}">
                      <a16:colId xmlns:a16="http://schemas.microsoft.com/office/drawing/2014/main" val="3655637889"/>
                    </a:ext>
                  </a:extLst>
                </a:gridCol>
                <a:gridCol w="1615440">
                  <a:extLst>
                    <a:ext uri="{9D8B030D-6E8A-4147-A177-3AD203B41FA5}">
                      <a16:colId xmlns:a16="http://schemas.microsoft.com/office/drawing/2014/main" val="1775701299"/>
                    </a:ext>
                  </a:extLst>
                </a:gridCol>
                <a:gridCol w="1615440">
                  <a:extLst>
                    <a:ext uri="{9D8B030D-6E8A-4147-A177-3AD203B41FA5}">
                      <a16:colId xmlns:a16="http://schemas.microsoft.com/office/drawing/2014/main" val="3299418794"/>
                    </a:ext>
                  </a:extLst>
                </a:gridCol>
              </a:tblGrid>
              <a:tr h="271101">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t"/>
                      <a:r>
                        <a:rPr lang="en-US" sz="850" b="1" i="0" u="none" strike="noStrike" dirty="0">
                          <a:solidFill>
                            <a:schemeClr val="tx1"/>
                          </a:solidFill>
                          <a:effectLst/>
                          <a:latin typeface="Arial" panose="020B0604020202020204" pitchFamily="34" charset="0"/>
                        </a:rPr>
                        <a:t>Intra-Country New Hire / Transfer</a:t>
                      </a:r>
                    </a:p>
                  </a:txBody>
                  <a:tcPr marL="5584" marR="5584" marT="5584" marB="0">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t"/>
                      <a:r>
                        <a:rPr lang="en-US" sz="850" b="1" i="0" u="none" strike="noStrike">
                          <a:solidFill>
                            <a:schemeClr val="tx1"/>
                          </a:solidFill>
                          <a:effectLst/>
                          <a:latin typeface="Arial" panose="020B0604020202020204" pitchFamily="34" charset="0"/>
                        </a:rPr>
                        <a:t>Intra-Region or International New Hire / Transfer</a:t>
                      </a:r>
                    </a:p>
                  </a:txBody>
                  <a:tcPr marL="5584" marR="5584" marT="5584" marB="0">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t"/>
                      <a:r>
                        <a:rPr lang="en-US" sz="850" b="1" i="0" u="none" strike="noStrike">
                          <a:solidFill>
                            <a:schemeClr val="tx1"/>
                          </a:solidFill>
                          <a:effectLst/>
                          <a:latin typeface="Arial" panose="020B0604020202020204" pitchFamily="34" charset="0"/>
                        </a:rPr>
                        <a:t>Short Term International Assignment</a:t>
                      </a:r>
                    </a:p>
                  </a:txBody>
                  <a:tcPr marL="5584" marR="5584" marT="5584" marB="0">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t"/>
                      <a:r>
                        <a:rPr lang="en-US" sz="850" b="1" i="0" u="none" strike="noStrike">
                          <a:solidFill>
                            <a:schemeClr val="tx1"/>
                          </a:solidFill>
                          <a:effectLst/>
                          <a:latin typeface="Arial" panose="020B0604020202020204" pitchFamily="34" charset="0"/>
                        </a:rPr>
                        <a:t>Long Term International Assignment</a:t>
                      </a:r>
                    </a:p>
                  </a:txBody>
                  <a:tcPr marL="5584" marR="5584" marT="5584" marB="0">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603421335"/>
                  </a:ext>
                </a:extLst>
              </a:tr>
              <a:tr h="138255">
                <a:tc>
                  <a:txBody>
                    <a:bodyPr/>
                    <a:lstStyle/>
                    <a:p>
                      <a:pPr algn="l" fontAlgn="b"/>
                      <a:r>
                        <a:rPr lang="en-US" sz="850" b="1" i="0" u="none" strike="noStrike" dirty="0">
                          <a:solidFill>
                            <a:schemeClr val="tx1"/>
                          </a:solidFill>
                          <a:effectLst/>
                          <a:latin typeface="Arial" panose="020B0604020202020204" pitchFamily="34" charset="0"/>
                        </a:rPr>
                        <a:t>Miscellaneous Allowance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145649139"/>
                  </a:ext>
                </a:extLst>
              </a:tr>
              <a:tr h="138255">
                <a:tc>
                  <a:txBody>
                    <a:bodyPr/>
                    <a:lstStyle/>
                    <a:p>
                      <a:pPr algn="l" fontAlgn="b"/>
                      <a:r>
                        <a:rPr lang="en-US" sz="850" b="1" i="0" u="none" strike="noStrike">
                          <a:solidFill>
                            <a:schemeClr val="tx1"/>
                          </a:solidFill>
                          <a:effectLst/>
                          <a:latin typeface="Arial" panose="020B0604020202020204" pitchFamily="34" charset="0"/>
                        </a:rPr>
                        <a:t>Home Finding Trip</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1"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514240836"/>
                  </a:ext>
                </a:extLst>
              </a:tr>
              <a:tr h="138255">
                <a:tc>
                  <a:txBody>
                    <a:bodyPr/>
                    <a:lstStyle/>
                    <a:p>
                      <a:pPr algn="l" fontAlgn="b"/>
                      <a:r>
                        <a:rPr lang="en-US" sz="850" b="1" i="0" u="none" strike="noStrike">
                          <a:solidFill>
                            <a:schemeClr val="tx1"/>
                          </a:solidFill>
                          <a:effectLst/>
                          <a:latin typeface="Arial" panose="020B0604020202020204" pitchFamily="34" charset="0"/>
                        </a:rPr>
                        <a:t>Home Sale Assistance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255259121"/>
                  </a:ext>
                </a:extLst>
              </a:tr>
              <a:tr h="271101">
                <a:tc>
                  <a:txBody>
                    <a:bodyPr/>
                    <a:lstStyle/>
                    <a:p>
                      <a:pPr algn="l" fontAlgn="b"/>
                      <a:r>
                        <a:rPr lang="en-US" sz="850" b="1" i="0" u="none" strike="noStrike">
                          <a:solidFill>
                            <a:schemeClr val="tx1"/>
                          </a:solidFill>
                          <a:effectLst/>
                          <a:latin typeface="Arial" panose="020B0604020202020204" pitchFamily="34" charset="0"/>
                        </a:rPr>
                        <a:t>Shipment &amp; Storage of Household Goods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754904074"/>
                  </a:ext>
                </a:extLst>
              </a:tr>
              <a:tr h="138255">
                <a:tc>
                  <a:txBody>
                    <a:bodyPr/>
                    <a:lstStyle/>
                    <a:p>
                      <a:pPr algn="l" fontAlgn="b"/>
                      <a:r>
                        <a:rPr lang="en-US" sz="850" b="1" i="0" u="none" strike="noStrike">
                          <a:solidFill>
                            <a:schemeClr val="tx1"/>
                          </a:solidFill>
                          <a:effectLst/>
                          <a:latin typeface="Arial" panose="020B0604020202020204" pitchFamily="34" charset="0"/>
                        </a:rPr>
                        <a:t>Additional HHG Storage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2036299482"/>
                  </a:ext>
                </a:extLst>
              </a:tr>
              <a:tr h="138255">
                <a:tc>
                  <a:txBody>
                    <a:bodyPr/>
                    <a:lstStyle/>
                    <a:p>
                      <a:pPr algn="l" fontAlgn="b"/>
                      <a:r>
                        <a:rPr lang="en-US" sz="850" b="1" i="0" u="none" strike="noStrike">
                          <a:solidFill>
                            <a:schemeClr val="tx1"/>
                          </a:solidFill>
                          <a:effectLst/>
                          <a:latin typeface="Arial" panose="020B0604020202020204" pitchFamily="34" charset="0"/>
                        </a:rPr>
                        <a:t>Transit Expenses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878906806"/>
                  </a:ext>
                </a:extLst>
              </a:tr>
              <a:tr h="138255">
                <a:tc>
                  <a:txBody>
                    <a:bodyPr/>
                    <a:lstStyle/>
                    <a:p>
                      <a:pPr algn="l" fontAlgn="b"/>
                      <a:r>
                        <a:rPr lang="en-US" sz="850" b="1" i="0" u="none" strike="noStrike">
                          <a:solidFill>
                            <a:schemeClr val="tx1"/>
                          </a:solidFill>
                          <a:effectLst/>
                          <a:latin typeface="Arial" panose="020B0604020202020204" pitchFamily="34" charset="0"/>
                        </a:rPr>
                        <a:t>Temporary Housing</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828573141"/>
                  </a:ext>
                </a:extLst>
              </a:tr>
              <a:tr h="271101">
                <a:tc>
                  <a:txBody>
                    <a:bodyPr/>
                    <a:lstStyle/>
                    <a:p>
                      <a:pPr algn="l" fontAlgn="b"/>
                      <a:r>
                        <a:rPr lang="en-US" sz="850" b="1" i="0" u="none" strike="noStrike" dirty="0">
                          <a:solidFill>
                            <a:schemeClr val="tx1"/>
                          </a:solidFill>
                          <a:effectLst/>
                          <a:latin typeface="Arial" panose="020B0604020202020204" pitchFamily="34" charset="0"/>
                        </a:rPr>
                        <a:t>Additional Temporary Housing</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4189193304"/>
                  </a:ext>
                </a:extLst>
              </a:tr>
              <a:tr h="156979">
                <a:tc>
                  <a:txBody>
                    <a:bodyPr/>
                    <a:lstStyle/>
                    <a:p>
                      <a:pPr algn="l" fontAlgn="b"/>
                      <a:r>
                        <a:rPr lang="en-US" sz="850" b="1" i="0" u="none" strike="noStrike">
                          <a:solidFill>
                            <a:schemeClr val="tx1"/>
                          </a:solidFill>
                          <a:effectLst/>
                          <a:latin typeface="Arial" panose="020B0604020202020204" pitchFamily="34" charset="0"/>
                        </a:rPr>
                        <a:t>Home Purchase Assistance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145071149"/>
                  </a:ext>
                </a:extLst>
              </a:tr>
              <a:tr h="271101">
                <a:tc>
                  <a:txBody>
                    <a:bodyPr/>
                    <a:lstStyle/>
                    <a:p>
                      <a:pPr algn="l" fontAlgn="b"/>
                      <a:r>
                        <a:rPr lang="en-US" sz="850" b="1" i="0" u="none" strike="noStrike">
                          <a:solidFill>
                            <a:schemeClr val="tx1"/>
                          </a:solidFill>
                          <a:effectLst/>
                          <a:latin typeface="Arial" panose="020B0604020202020204" pitchFamily="34" charset="0"/>
                        </a:rPr>
                        <a:t>Spouse/Partner Career Assistance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700900009"/>
                  </a:ext>
                </a:extLst>
              </a:tr>
              <a:tr h="138255">
                <a:tc>
                  <a:txBody>
                    <a:bodyPr/>
                    <a:lstStyle/>
                    <a:p>
                      <a:pPr algn="l" fontAlgn="b"/>
                      <a:r>
                        <a:rPr lang="en-US" sz="850" b="1" i="0" u="none" strike="noStrike">
                          <a:solidFill>
                            <a:schemeClr val="tx1"/>
                          </a:solidFill>
                          <a:effectLst/>
                          <a:latin typeface="Arial" panose="020B0604020202020204" pitchFamily="34" charset="0"/>
                        </a:rPr>
                        <a:t>Return Trip</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285939828"/>
                  </a:ext>
                </a:extLst>
              </a:tr>
              <a:tr h="138255">
                <a:tc>
                  <a:txBody>
                    <a:bodyPr/>
                    <a:lstStyle/>
                    <a:p>
                      <a:pPr algn="l" fontAlgn="b"/>
                      <a:r>
                        <a:rPr lang="en-US" sz="850" b="1" i="0" u="none" strike="noStrike">
                          <a:solidFill>
                            <a:schemeClr val="tx1"/>
                          </a:solidFill>
                          <a:effectLst/>
                          <a:latin typeface="Arial" panose="020B0604020202020204" pitchFamily="34" charset="0"/>
                        </a:rPr>
                        <a:t>Pet Shipment</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54518014"/>
                  </a:ext>
                </a:extLst>
              </a:tr>
              <a:tr h="138255">
                <a:tc>
                  <a:txBody>
                    <a:bodyPr/>
                    <a:lstStyle/>
                    <a:p>
                      <a:pPr algn="l" fontAlgn="b"/>
                      <a:r>
                        <a:rPr lang="en-US" sz="850" b="1" i="0" u="none" strike="noStrike">
                          <a:solidFill>
                            <a:schemeClr val="tx1"/>
                          </a:solidFill>
                          <a:effectLst/>
                          <a:latin typeface="Arial" panose="020B0604020202020204" pitchFamily="34" charset="0"/>
                        </a:rPr>
                        <a:t>Property Management</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2462266385"/>
                  </a:ext>
                </a:extLst>
              </a:tr>
              <a:tr h="138255">
                <a:tc>
                  <a:txBody>
                    <a:bodyPr/>
                    <a:lstStyle/>
                    <a:p>
                      <a:pPr algn="l" fontAlgn="b"/>
                      <a:r>
                        <a:rPr lang="en-US" sz="850" b="1" i="0" u="none" strike="noStrike">
                          <a:solidFill>
                            <a:schemeClr val="tx1"/>
                          </a:solidFill>
                          <a:effectLst/>
                          <a:latin typeface="Arial" panose="020B0604020202020204" pitchFamily="34" charset="0"/>
                        </a:rPr>
                        <a:t>Immigration Expenses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4212093761"/>
                  </a:ext>
                </a:extLst>
              </a:tr>
              <a:tr h="138255">
                <a:tc>
                  <a:txBody>
                    <a:bodyPr/>
                    <a:lstStyle/>
                    <a:p>
                      <a:pPr algn="l" fontAlgn="b"/>
                      <a:r>
                        <a:rPr lang="en-US" sz="850" b="1" i="0" u="none" strike="noStrike">
                          <a:solidFill>
                            <a:schemeClr val="tx1"/>
                          </a:solidFill>
                          <a:effectLst/>
                          <a:latin typeface="Arial" panose="020B0604020202020204" pitchFamily="34" charset="0"/>
                        </a:rPr>
                        <a:t>Cost of Living Allowance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009328081"/>
                  </a:ext>
                </a:extLst>
              </a:tr>
              <a:tr h="271101">
                <a:tc>
                  <a:txBody>
                    <a:bodyPr/>
                    <a:lstStyle/>
                    <a:p>
                      <a:pPr algn="l" fontAlgn="b"/>
                      <a:r>
                        <a:rPr lang="en-US" sz="850" b="1" i="0" u="none" strike="noStrike">
                          <a:solidFill>
                            <a:schemeClr val="tx1"/>
                          </a:solidFill>
                          <a:effectLst/>
                          <a:latin typeface="Arial" panose="020B0604020202020204" pitchFamily="34" charset="0"/>
                        </a:rPr>
                        <a:t>Hardship Allowance &amp; Benefits*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2831206600"/>
                  </a:ext>
                </a:extLst>
              </a:tr>
              <a:tr h="271101">
                <a:tc>
                  <a:txBody>
                    <a:bodyPr/>
                    <a:lstStyle/>
                    <a:p>
                      <a:pPr algn="l" fontAlgn="b"/>
                      <a:r>
                        <a:rPr lang="en-US" sz="850" b="1" i="0" u="none" strike="noStrike">
                          <a:solidFill>
                            <a:schemeClr val="tx1"/>
                          </a:solidFill>
                          <a:effectLst/>
                          <a:latin typeface="Arial" panose="020B0604020202020204" pitchFamily="34" charset="0"/>
                        </a:rPr>
                        <a:t>Destination &amp; Settling-in Services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714864767"/>
                  </a:ext>
                </a:extLst>
              </a:tr>
              <a:tr h="138255">
                <a:tc>
                  <a:txBody>
                    <a:bodyPr/>
                    <a:lstStyle/>
                    <a:p>
                      <a:pPr algn="l" fontAlgn="b"/>
                      <a:r>
                        <a:rPr lang="en-US" sz="850" b="1" i="0" u="none" strike="noStrike">
                          <a:solidFill>
                            <a:schemeClr val="tx1"/>
                          </a:solidFill>
                          <a:effectLst/>
                          <a:latin typeface="Arial" panose="020B0604020202020204" pitchFamily="34" charset="0"/>
                        </a:rPr>
                        <a:t>Language Lessons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188591348"/>
                  </a:ext>
                </a:extLst>
              </a:tr>
              <a:tr h="271101">
                <a:tc>
                  <a:txBody>
                    <a:bodyPr/>
                    <a:lstStyle/>
                    <a:p>
                      <a:pPr algn="l" fontAlgn="b"/>
                      <a:r>
                        <a:rPr lang="en-US" sz="850" b="1" i="0" u="none" strike="noStrike">
                          <a:solidFill>
                            <a:schemeClr val="tx1"/>
                          </a:solidFill>
                          <a:effectLst/>
                          <a:latin typeface="Arial" panose="020B0604020202020204" pitchFamily="34" charset="0"/>
                        </a:rPr>
                        <a:t>Additional Language Lessons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dirty="0">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648865272"/>
                  </a:ext>
                </a:extLst>
              </a:tr>
              <a:tr h="138255">
                <a:tc>
                  <a:txBody>
                    <a:bodyPr/>
                    <a:lstStyle/>
                    <a:p>
                      <a:pPr algn="l" fontAlgn="b"/>
                      <a:r>
                        <a:rPr lang="en-US" sz="850" b="1" i="0" u="none" strike="noStrike">
                          <a:solidFill>
                            <a:schemeClr val="tx1"/>
                          </a:solidFill>
                          <a:effectLst/>
                          <a:latin typeface="Arial" panose="020B0604020202020204" pitchFamily="34" charset="0"/>
                        </a:rPr>
                        <a:t>Housing &amp; Utilities</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352530277"/>
                  </a:ext>
                </a:extLst>
              </a:tr>
              <a:tr h="138255">
                <a:tc>
                  <a:txBody>
                    <a:bodyPr/>
                    <a:lstStyle/>
                    <a:p>
                      <a:pPr algn="l" fontAlgn="b"/>
                      <a:r>
                        <a:rPr lang="en-US" sz="850" b="1" i="0" u="none" strike="noStrike">
                          <a:solidFill>
                            <a:schemeClr val="tx1"/>
                          </a:solidFill>
                          <a:effectLst/>
                          <a:latin typeface="Arial" panose="020B0604020202020204" pitchFamily="34" charset="0"/>
                        </a:rPr>
                        <a:t>Additional Housing Budget</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539698618"/>
                  </a:ext>
                </a:extLst>
              </a:tr>
              <a:tr h="138255">
                <a:tc>
                  <a:txBody>
                    <a:bodyPr/>
                    <a:lstStyle/>
                    <a:p>
                      <a:pPr algn="l" fontAlgn="b"/>
                      <a:r>
                        <a:rPr lang="en-US" sz="850" b="1" i="0" u="none" strike="noStrike">
                          <a:solidFill>
                            <a:schemeClr val="tx1"/>
                          </a:solidFill>
                          <a:effectLst/>
                          <a:latin typeface="Arial" panose="020B0604020202020204" pitchFamily="34" charset="0"/>
                        </a:rPr>
                        <a:t>Transportation</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426494424"/>
                  </a:ext>
                </a:extLst>
              </a:tr>
              <a:tr h="271101">
                <a:tc>
                  <a:txBody>
                    <a:bodyPr/>
                    <a:lstStyle/>
                    <a:p>
                      <a:pPr algn="l" fontAlgn="b"/>
                      <a:r>
                        <a:rPr lang="en-US" sz="850" b="1" i="0" u="none" strike="noStrike">
                          <a:solidFill>
                            <a:schemeClr val="tx1"/>
                          </a:solidFill>
                          <a:effectLst/>
                          <a:latin typeface="Arial" panose="020B0604020202020204" pitchFamily="34" charset="0"/>
                        </a:rPr>
                        <a:t>Additional Transportation Budget</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224269855"/>
                  </a:ext>
                </a:extLst>
              </a:tr>
              <a:tr h="138255">
                <a:tc>
                  <a:txBody>
                    <a:bodyPr/>
                    <a:lstStyle/>
                    <a:p>
                      <a:pPr algn="l" fontAlgn="b"/>
                      <a:r>
                        <a:rPr lang="en-US" sz="850" b="1" i="0" u="none" strike="noStrike">
                          <a:solidFill>
                            <a:schemeClr val="tx1"/>
                          </a:solidFill>
                          <a:effectLst/>
                          <a:latin typeface="Arial" panose="020B0604020202020204" pitchFamily="34" charset="0"/>
                        </a:rPr>
                        <a:t>Dependent Education</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3839439967"/>
                  </a:ext>
                </a:extLst>
              </a:tr>
              <a:tr h="138255">
                <a:tc>
                  <a:txBody>
                    <a:bodyPr/>
                    <a:lstStyle/>
                    <a:p>
                      <a:pPr algn="l" fontAlgn="b"/>
                      <a:r>
                        <a:rPr lang="en-US" sz="850" b="1" i="0" u="none" strike="noStrike">
                          <a:solidFill>
                            <a:schemeClr val="tx1"/>
                          </a:solidFill>
                          <a:effectLst/>
                          <a:latin typeface="Arial" panose="020B0604020202020204" pitchFamily="34" charset="0"/>
                        </a:rPr>
                        <a:t>Home Leave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226948011"/>
                  </a:ext>
                </a:extLst>
              </a:tr>
              <a:tr h="138255">
                <a:tc>
                  <a:txBody>
                    <a:bodyPr/>
                    <a:lstStyle/>
                    <a:p>
                      <a:pPr algn="l" fontAlgn="b"/>
                      <a:r>
                        <a:rPr lang="en-US" sz="850" b="1" i="0" u="none" strike="noStrike">
                          <a:solidFill>
                            <a:schemeClr val="tx1"/>
                          </a:solidFill>
                          <a:effectLst/>
                          <a:latin typeface="Arial" panose="020B0604020202020204" pitchFamily="34" charset="0"/>
                        </a:rPr>
                        <a:t>Additional Home Leave</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tc>
                  <a:txBody>
                    <a:bodyPr/>
                    <a:lstStyle/>
                    <a:p>
                      <a:pPr algn="ctr" fontAlgn="b"/>
                      <a:r>
                        <a:rPr lang="en-US" sz="850" b="0"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2434236137"/>
                  </a:ext>
                </a:extLst>
              </a:tr>
              <a:tr h="271101">
                <a:tc>
                  <a:txBody>
                    <a:bodyPr/>
                    <a:lstStyle/>
                    <a:p>
                      <a:pPr algn="l" fontAlgn="b"/>
                      <a:r>
                        <a:rPr lang="en-US" sz="850" b="1" i="0" u="none" strike="noStrike">
                          <a:solidFill>
                            <a:schemeClr val="tx1"/>
                          </a:solidFill>
                          <a:effectLst/>
                          <a:latin typeface="Arial" panose="020B0604020202020204" pitchFamily="34" charset="0"/>
                        </a:rPr>
                        <a:t>Tax Equalization &amp; Filing Support</a:t>
                      </a:r>
                    </a:p>
                  </a:txBody>
                  <a:tcPr marL="5584" marR="5584" marT="5584" marB="0" anchor="b">
                    <a:lnL w="1270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l" fontAlgn="b"/>
                      <a:r>
                        <a:rPr lang="en-US" sz="850" b="0" i="0" u="none" strike="noStrike">
                          <a:solidFill>
                            <a:schemeClr val="tx1"/>
                          </a:solidFill>
                          <a:effectLst/>
                          <a:latin typeface="Arial" panose="020B0604020202020204" pitchFamily="34" charset="0"/>
                        </a:rPr>
                        <a:t> </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fontAlgn="b"/>
                      <a:r>
                        <a:rPr lang="en-US" sz="850" b="1" i="0" u="none" strike="noStrike">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fontAlgn="b"/>
                      <a:r>
                        <a:rPr lang="en-US" sz="850" b="1" i="0" u="none" strike="noStrike" dirty="0">
                          <a:solidFill>
                            <a:schemeClr val="tx1"/>
                          </a:solidFill>
                          <a:effectLst/>
                          <a:latin typeface="Arial" panose="020B0604020202020204" pitchFamily="34" charset="0"/>
                        </a:rPr>
                        <a:t>X</a:t>
                      </a:r>
                    </a:p>
                  </a:txBody>
                  <a:tcPr marL="5584" marR="5584" marT="5584" marB="0" anchor="b">
                    <a:lnL w="635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925391825"/>
                  </a:ext>
                </a:extLst>
              </a:tr>
            </a:tbl>
          </a:graphicData>
        </a:graphic>
      </p:graphicFrame>
    </p:spTree>
    <p:extLst>
      <p:ext uri="{BB962C8B-B14F-4D97-AF65-F5344CB8AC3E}">
        <p14:creationId xmlns:p14="http://schemas.microsoft.com/office/powerpoint/2010/main" val="238483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51BFE1"/>
                </a:solidFill>
              </a:rPr>
              <a:t>What’s next?</a:t>
            </a:r>
          </a:p>
        </p:txBody>
      </p:sp>
      <p:sp>
        <p:nvSpPr>
          <p:cNvPr id="3" name="Content Placeholder 2"/>
          <p:cNvSpPr>
            <a:spLocks noGrp="1"/>
          </p:cNvSpPr>
          <p:nvPr>
            <p:ph idx="1"/>
          </p:nvPr>
        </p:nvSpPr>
        <p:spPr/>
        <p:txBody>
          <a:bodyPr>
            <a:normAutofit/>
          </a:bodyPr>
          <a:lstStyle/>
          <a:p>
            <a:r>
              <a:rPr lang="en-US" sz="2400" dirty="0">
                <a:solidFill>
                  <a:schemeClr val="tx2"/>
                </a:solidFill>
                <a:ea typeface="+mn-ea"/>
                <a:cs typeface="+mn-cs"/>
              </a:rPr>
              <a:t>Policy changes have been well received across the company</a:t>
            </a:r>
          </a:p>
          <a:p>
            <a:r>
              <a:rPr lang="en-US" sz="2400" dirty="0">
                <a:solidFill>
                  <a:schemeClr val="tx2"/>
                </a:solidFill>
                <a:ea typeface="+mn-ea"/>
                <a:cs typeface="+mn-cs"/>
              </a:rPr>
              <a:t>Program is positioned to support further talent differentiation within a structured framework </a:t>
            </a:r>
          </a:p>
          <a:p>
            <a:r>
              <a:rPr lang="en-US" sz="2400" dirty="0">
                <a:solidFill>
                  <a:schemeClr val="tx2"/>
                </a:solidFill>
                <a:ea typeface="+mn-ea"/>
                <a:cs typeface="+mn-cs"/>
              </a:rPr>
              <a:t>Dialogue on program has changed to be more strategic around selection, development and reintegration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038600"/>
            <a:ext cx="3986792" cy="12588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964395"/>
            <a:ext cx="1436642" cy="893605"/>
          </a:xfrm>
          <a:prstGeom prst="rect">
            <a:avLst/>
          </a:prstGeom>
        </p:spPr>
      </p:pic>
    </p:spTree>
    <p:extLst>
      <p:ext uri="{BB962C8B-B14F-4D97-AF65-F5344CB8AC3E}">
        <p14:creationId xmlns:p14="http://schemas.microsoft.com/office/powerpoint/2010/main" val="203199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333" t="14815" r="22500" b="14074"/>
          <a:stretch/>
        </p:blipFill>
        <p:spPr>
          <a:xfrm>
            <a:off x="4267200" y="2133600"/>
            <a:ext cx="4495800" cy="3657600"/>
          </a:xfrm>
          <a:prstGeom prst="rect">
            <a:avLst/>
          </a:prstGeom>
        </p:spPr>
      </p:pic>
      <p:sp>
        <p:nvSpPr>
          <p:cNvPr id="6" name="Content Placeholder 5"/>
          <p:cNvSpPr>
            <a:spLocks noGrp="1"/>
          </p:cNvSpPr>
          <p:nvPr>
            <p:ph idx="1"/>
          </p:nvPr>
        </p:nvSpPr>
        <p:spPr>
          <a:xfrm>
            <a:off x="685801" y="2057400"/>
            <a:ext cx="3733800" cy="4114800"/>
          </a:xfrm>
        </p:spPr>
        <p:txBody>
          <a:bodyPr>
            <a:normAutofit/>
          </a:bodyPr>
          <a:lstStyle/>
          <a:p>
            <a:endParaRPr lang="en-US" dirty="0"/>
          </a:p>
          <a:p>
            <a:r>
              <a:rPr lang="en-US" dirty="0"/>
              <a:t>200,000 employees</a:t>
            </a:r>
          </a:p>
          <a:p>
            <a:endParaRPr lang="en-US" dirty="0"/>
          </a:p>
          <a:p>
            <a:r>
              <a:rPr lang="en-US" dirty="0"/>
              <a:t>&gt;100 locations in 30 countries</a:t>
            </a:r>
          </a:p>
          <a:p>
            <a:pPr marL="0" indent="0">
              <a:buNone/>
            </a:pPr>
            <a:r>
              <a:rPr lang="en-US" dirty="0"/>
              <a:t>  </a:t>
            </a:r>
          </a:p>
        </p:txBody>
      </p:sp>
      <p:sp>
        <p:nvSpPr>
          <p:cNvPr id="2" name="Title 1"/>
          <p:cNvSpPr>
            <a:spLocks noGrp="1"/>
          </p:cNvSpPr>
          <p:nvPr>
            <p:ph type="title"/>
          </p:nvPr>
        </p:nvSpPr>
        <p:spPr/>
        <p:txBody>
          <a:bodyPr/>
          <a:lstStyle/>
          <a:p>
            <a:r>
              <a:rPr lang="en-US" dirty="0"/>
              <a:t>Flex</a:t>
            </a:r>
          </a:p>
        </p:txBody>
      </p:sp>
      <p:sp>
        <p:nvSpPr>
          <p:cNvPr id="7" name="Subtitle 6"/>
          <p:cNvSpPr>
            <a:spLocks noGrp="1"/>
          </p:cNvSpPr>
          <p:nvPr>
            <p:ph type="subTitle" idx="11"/>
          </p:nvPr>
        </p:nvSpPr>
        <p:spPr>
          <a:xfrm>
            <a:off x="457200" y="1510553"/>
            <a:ext cx="8153400" cy="475488"/>
          </a:xfrm>
        </p:spPr>
        <p:txBody>
          <a:bodyPr>
            <a:noAutofit/>
          </a:bodyPr>
          <a:lstStyle/>
          <a:p>
            <a:r>
              <a:rPr lang="en-US" dirty="0"/>
              <a:t>Sketch to scale</a:t>
            </a:r>
          </a:p>
        </p:txBody>
      </p:sp>
    </p:spTree>
    <p:extLst>
      <p:ext uri="{BB962C8B-B14F-4D97-AF65-F5344CB8AC3E}">
        <p14:creationId xmlns:p14="http://schemas.microsoft.com/office/powerpoint/2010/main" val="13532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a:t>
            </a:r>
          </a:p>
        </p:txBody>
      </p:sp>
      <p:pic>
        <p:nvPicPr>
          <p:cNvPr id="2050"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13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Covers assignees, transferees, business travelers</a:t>
            </a:r>
          </a:p>
          <a:p>
            <a:endParaRPr lang="en-US" dirty="0"/>
          </a:p>
          <a:p>
            <a:r>
              <a:rPr lang="en-US" dirty="0"/>
              <a:t>Relocation, tax, immigration, equity</a:t>
            </a:r>
          </a:p>
          <a:p>
            <a:endParaRPr lang="en-US" dirty="0"/>
          </a:p>
          <a:p>
            <a:r>
              <a:rPr lang="en-US" dirty="0"/>
              <a:t>500-750 mobile employees</a:t>
            </a:r>
          </a:p>
          <a:p>
            <a:pPr marL="0" indent="0">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Flex</a:t>
            </a:r>
          </a:p>
        </p:txBody>
      </p:sp>
      <p:sp>
        <p:nvSpPr>
          <p:cNvPr id="7" name="Subtitle 6"/>
          <p:cNvSpPr>
            <a:spLocks noGrp="1"/>
          </p:cNvSpPr>
          <p:nvPr>
            <p:ph type="subTitle" idx="11"/>
          </p:nvPr>
        </p:nvSpPr>
        <p:spPr/>
        <p:txBody>
          <a:bodyPr/>
          <a:lstStyle/>
          <a:p>
            <a:r>
              <a:rPr lang="en-US" dirty="0"/>
              <a:t>Mobility program</a:t>
            </a:r>
          </a:p>
        </p:txBody>
      </p:sp>
    </p:spTree>
    <p:extLst>
      <p:ext uri="{BB962C8B-B14F-4D97-AF65-F5344CB8AC3E}">
        <p14:creationId xmlns:p14="http://schemas.microsoft.com/office/powerpoint/2010/main" val="211133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Changing population and labor law</a:t>
            </a:r>
          </a:p>
          <a:p>
            <a:endParaRPr lang="en-US" dirty="0"/>
          </a:p>
          <a:p>
            <a:r>
              <a:rPr lang="en-US" dirty="0"/>
              <a:t>Increasing regulatory review of business travel</a:t>
            </a:r>
          </a:p>
          <a:p>
            <a:endParaRPr lang="en-US" dirty="0"/>
          </a:p>
          <a:p>
            <a:r>
              <a:rPr lang="en-US" dirty="0"/>
              <a:t>Acquisition and new business ventures</a:t>
            </a:r>
          </a:p>
          <a:p>
            <a:pPr marL="0" indent="0">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Flex</a:t>
            </a:r>
          </a:p>
        </p:txBody>
      </p:sp>
      <p:sp>
        <p:nvSpPr>
          <p:cNvPr id="7" name="Subtitle 6"/>
          <p:cNvSpPr>
            <a:spLocks noGrp="1"/>
          </p:cNvSpPr>
          <p:nvPr>
            <p:ph type="subTitle" idx="11"/>
          </p:nvPr>
        </p:nvSpPr>
        <p:spPr/>
        <p:txBody>
          <a:bodyPr/>
          <a:lstStyle/>
          <a:p>
            <a:r>
              <a:rPr lang="en-US" dirty="0"/>
              <a:t>Changes in landscape</a:t>
            </a:r>
          </a:p>
        </p:txBody>
      </p:sp>
    </p:spTree>
    <p:extLst>
      <p:ext uri="{BB962C8B-B14F-4D97-AF65-F5344CB8AC3E}">
        <p14:creationId xmlns:p14="http://schemas.microsoft.com/office/powerpoint/2010/main" val="303210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91000" y="4114800"/>
            <a:ext cx="2930206" cy="833562"/>
          </a:xfrm>
        </p:spPr>
        <p:txBody>
          <a:bodyPr/>
          <a:lstStyle/>
          <a:p>
            <a:r>
              <a:rPr lang="en-US" dirty="0"/>
              <a:t>Ellen Nearman</a:t>
            </a:r>
          </a:p>
          <a:p>
            <a:pPr lvl="1"/>
            <a:r>
              <a:rPr lang="en-US" dirty="0"/>
              <a:t>Director, Global Mobility</a:t>
            </a:r>
          </a:p>
          <a:p>
            <a:pPr lvl="1"/>
            <a:r>
              <a:rPr lang="en-US" dirty="0"/>
              <a:t>LinkedIn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90999"/>
            <a:ext cx="762000" cy="66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399"/>
            <a:ext cx="4686300" cy="213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0082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1" y="1447800"/>
            <a:ext cx="7689583" cy="4267200"/>
          </a:xfrm>
        </p:spPr>
        <p:txBody>
          <a:bodyPr/>
          <a:lstStyle/>
          <a:p>
            <a:pPr marL="0" indent="0">
              <a:buNone/>
            </a:pPr>
            <a:r>
              <a:rPr lang="en-US" dirty="0"/>
              <a:t>Ordinary human moderator:</a:t>
            </a:r>
          </a:p>
          <a:p>
            <a:endParaRPr lang="en-US" dirty="0"/>
          </a:p>
          <a:p>
            <a:r>
              <a:rPr lang="en-US" dirty="0"/>
              <a:t>Chris Furlotte, BGRS</a:t>
            </a:r>
          </a:p>
          <a:p>
            <a:endParaRPr lang="en-US" dirty="0"/>
          </a:p>
          <a:p>
            <a:pPr marL="0" indent="0">
              <a:buNone/>
            </a:pPr>
            <a:r>
              <a:rPr lang="en-US" dirty="0"/>
              <a:t>Panel of superheroes:</a:t>
            </a:r>
          </a:p>
          <a:p>
            <a:r>
              <a:rPr lang="en-US" dirty="0"/>
              <a:t>Tanya Mariottini, Global Mobility Manager – Micron</a:t>
            </a:r>
          </a:p>
          <a:p>
            <a:r>
              <a:rPr lang="en-US" dirty="0"/>
              <a:t>Hormuz Patel, Director, Global Mobility – Flex</a:t>
            </a:r>
          </a:p>
          <a:p>
            <a:r>
              <a:rPr lang="en-US" dirty="0"/>
              <a:t>Ellen Nearman, Sr. Manager, Global Mobility - LinkedIn</a:t>
            </a:r>
          </a:p>
        </p:txBody>
      </p:sp>
      <p:sp>
        <p:nvSpPr>
          <p:cNvPr id="3" name="Title 2"/>
          <p:cNvSpPr>
            <a:spLocks noGrp="1"/>
          </p:cNvSpPr>
          <p:nvPr>
            <p:ph type="title"/>
          </p:nvPr>
        </p:nvSpPr>
        <p:spPr/>
        <p:txBody>
          <a:bodyPr>
            <a:normAutofit fontScale="90000"/>
          </a:bodyPr>
          <a:lstStyle/>
          <a:p>
            <a:r>
              <a:rPr lang="en-US" dirty="0"/>
              <a:t>Introducing our Superhero's</a:t>
            </a:r>
          </a:p>
        </p:txBody>
      </p:sp>
    </p:spTree>
    <p:extLst>
      <p:ext uri="{BB962C8B-B14F-4D97-AF65-F5344CB8AC3E}">
        <p14:creationId xmlns:p14="http://schemas.microsoft.com/office/powerpoint/2010/main" val="179772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75897B0D-BA2C-2244-86F3-025175B80EAC}" type="slidenum">
              <a:rPr lang="en-US" smtClean="0"/>
              <a:pPr/>
              <a:t>20</a:t>
            </a:fld>
            <a:endParaRPr lang="en-US" dirty="0"/>
          </a:p>
        </p:txBody>
      </p:sp>
      <p:sp>
        <p:nvSpPr>
          <p:cNvPr id="7" name="Title 6"/>
          <p:cNvSpPr>
            <a:spLocks noGrp="1"/>
          </p:cNvSpPr>
          <p:nvPr>
            <p:ph type="title"/>
          </p:nvPr>
        </p:nvSpPr>
        <p:spPr/>
        <p:txBody>
          <a:bodyPr/>
          <a:lstStyle/>
          <a:p>
            <a:r>
              <a:rPr lang="en-US" dirty="0"/>
              <a:t>			    </a:t>
            </a:r>
            <a:r>
              <a:rPr lang="en-US" dirty="0">
                <a:solidFill>
                  <a:schemeClr val="tx1"/>
                </a:solidFill>
              </a:rPr>
              <a:t>Overview</a:t>
            </a:r>
          </a:p>
        </p:txBody>
      </p:sp>
      <p:sp>
        <p:nvSpPr>
          <p:cNvPr id="9" name="Text Placeholder 8"/>
          <p:cNvSpPr>
            <a:spLocks noGrp="1"/>
          </p:cNvSpPr>
          <p:nvPr>
            <p:ph type="body" sz="quarter" idx="12"/>
          </p:nvPr>
        </p:nvSpPr>
        <p:spPr/>
        <p:txBody>
          <a:bodyPr/>
          <a:lstStyle/>
          <a:p>
            <a:r>
              <a:rPr lang="en-US" dirty="0"/>
              <a:t>LinkedIn</a:t>
            </a:r>
          </a:p>
        </p:txBody>
      </p:sp>
      <p:sp>
        <p:nvSpPr>
          <p:cNvPr id="11" name="Content Placeholder 5"/>
          <p:cNvSpPr txBox="1">
            <a:spLocks/>
          </p:cNvSpPr>
          <p:nvPr/>
        </p:nvSpPr>
        <p:spPr bwMode="auto">
          <a:xfrm>
            <a:off x="4267201" y="2057400"/>
            <a:ext cx="44958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1331" tIns="21331" rIns="21331" bIns="21331" numCol="1" rtlCol="0" anchor="ctr" anchorCtr="0" compatLnSpc="1">
            <a:prstTxWarp prst="textNoShape">
              <a:avLst/>
            </a:prstTxWarp>
            <a:noAutofit/>
          </a:bodyPr>
          <a:lstStyle>
            <a:lvl1pPr marL="0" indent="0" algn="l" defTabSz="914400" rtl="0" eaLnBrk="1" latinLnBrk="0" hangingPunct="1">
              <a:spcBef>
                <a:spcPts val="0"/>
              </a:spcBef>
              <a:spcAft>
                <a:spcPts val="630"/>
              </a:spcAft>
              <a:buClr>
                <a:srgbClr val="51BFE1"/>
              </a:buClr>
              <a:buFont typeface="Arial" pitchFamily="34" charset="0"/>
              <a:buNone/>
              <a:defRPr sz="1900" kern="1200">
                <a:solidFill>
                  <a:schemeClr val="tx1">
                    <a:lumMod val="75000"/>
                  </a:schemeClr>
                </a:solidFill>
                <a:latin typeface="+mn-lt"/>
                <a:ea typeface="+mn-ea"/>
                <a:cs typeface="+mn-cs"/>
              </a:defRPr>
            </a:lvl1pPr>
            <a:lvl2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2pPr>
            <a:lvl3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3pPr>
            <a:lvl4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4pPr>
            <a:lvl5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50000"/>
              </a:lnSpc>
            </a:pPr>
            <a:r>
              <a:rPr lang="en-US" sz="1400" dirty="0"/>
              <a:t>The world’s largest professional network on the Internet with more than 467+ million members in over 200 countries and territories.</a:t>
            </a:r>
          </a:p>
          <a:p>
            <a:pPr fontAlgn="auto">
              <a:lnSpc>
                <a:spcPct val="150000"/>
              </a:lnSpc>
            </a:pPr>
            <a:endParaRPr lang="en-US" sz="1400" dirty="0"/>
          </a:p>
          <a:p>
            <a:pPr fontAlgn="auto">
              <a:lnSpc>
                <a:spcPct val="150000"/>
              </a:lnSpc>
            </a:pPr>
            <a:r>
              <a:rPr lang="en-US" sz="1400" dirty="0"/>
              <a:t>Professionals signing up at a rate of more than two new members per second.</a:t>
            </a:r>
          </a:p>
          <a:p>
            <a:pPr fontAlgn="auto">
              <a:lnSpc>
                <a:spcPct val="150000"/>
              </a:lnSpc>
            </a:pPr>
            <a:endParaRPr lang="en-US" sz="1400" dirty="0"/>
          </a:p>
          <a:p>
            <a:pPr fontAlgn="auto">
              <a:lnSpc>
                <a:spcPct val="150000"/>
              </a:lnSpc>
            </a:pPr>
            <a:r>
              <a:rPr lang="en-US" sz="1400" dirty="0"/>
              <a:t>More than 40 million students and recent college graduates on LinkedIn -  LinkedIn's fastest-growing demographic.</a:t>
            </a:r>
          </a:p>
          <a:p>
            <a:pPr fontAlgn="auto"/>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2895600" cy="315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6884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8496279" y="6436847"/>
            <a:ext cx="210678" cy="276999"/>
          </a:xfrm>
        </p:spPr>
        <p:txBody>
          <a:bodyPr/>
          <a:lstStyle/>
          <a:p>
            <a:fld id="{75897B0D-BA2C-2244-86F3-025175B80EAC}" type="slidenum">
              <a:rPr lang="en-US" smtClean="0"/>
              <a:pPr/>
              <a:t>21</a:t>
            </a:fld>
            <a:endParaRPr lang="en-US" dirty="0"/>
          </a:p>
        </p:txBody>
      </p:sp>
      <p:sp>
        <p:nvSpPr>
          <p:cNvPr id="14" name="Text Placeholder 13"/>
          <p:cNvSpPr>
            <a:spLocks noGrp="1"/>
          </p:cNvSpPr>
          <p:nvPr>
            <p:ph type="body" sz="quarter" idx="13"/>
          </p:nvPr>
        </p:nvSpPr>
        <p:spPr>
          <a:xfrm>
            <a:off x="1498325" y="2514600"/>
            <a:ext cx="6147349" cy="1965960"/>
          </a:xfrm>
        </p:spPr>
        <p:txBody>
          <a:bodyPr/>
          <a:lstStyle/>
          <a:p>
            <a:r>
              <a:rPr lang="en-US" dirty="0"/>
              <a:t>Our mission is to connect the world’s professionals to make them more productive and successful.</a:t>
            </a:r>
          </a:p>
        </p:txBody>
      </p:sp>
      <p:sp>
        <p:nvSpPr>
          <p:cNvPr id="15" name="Text Placeholder 14"/>
          <p:cNvSpPr>
            <a:spLocks noGrp="1"/>
          </p:cNvSpPr>
          <p:nvPr>
            <p:ph type="body" sz="quarter" idx="14"/>
          </p:nvPr>
        </p:nvSpPr>
        <p:spPr/>
        <p:txBody>
          <a:bodyPr/>
          <a:lstStyle/>
          <a:p>
            <a:pPr marL="0" indent="0">
              <a:buNone/>
            </a:pPr>
            <a:r>
              <a:rPr lang="en-US" dirty="0"/>
              <a:t>Jeff Weiner</a:t>
            </a:r>
          </a:p>
        </p:txBody>
      </p:sp>
      <p:grpSp>
        <p:nvGrpSpPr>
          <p:cNvPr id="11" name="Group 5"/>
          <p:cNvGrpSpPr>
            <a:grpSpLocks/>
          </p:cNvGrpSpPr>
          <p:nvPr/>
        </p:nvGrpSpPr>
        <p:grpSpPr bwMode="auto">
          <a:xfrm>
            <a:off x="4311882" y="1783080"/>
            <a:ext cx="519045" cy="692150"/>
            <a:chOff x="0" y="0"/>
            <a:chExt cx="872" cy="872"/>
          </a:xfrm>
        </p:grpSpPr>
        <p:sp>
          <p:nvSpPr>
            <p:cNvPr id="12" name="Oval 3"/>
            <p:cNvSpPr>
              <a:spLocks/>
            </p:cNvSpPr>
            <p:nvPr/>
          </p:nvSpPr>
          <p:spPr bwMode="auto">
            <a:xfrm>
              <a:off x="0" y="0"/>
              <a:ext cx="872" cy="872"/>
            </a:xfrm>
            <a:prstGeom prst="ellipse">
              <a:avLst/>
            </a:prstGeom>
            <a:solidFill>
              <a:srgbClr val="00A0DB"/>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defTabSz="383957" fontAlgn="auto">
                <a:spcBef>
                  <a:spcPts val="0"/>
                </a:spcBef>
                <a:spcAft>
                  <a:spcPts val="0"/>
                </a:spcAft>
                <a:defRPr/>
              </a:pPr>
              <a:endParaRPr lang="en-US" sz="800" kern="0">
                <a:solidFill>
                  <a:sysClr val="windowText" lastClr="000000"/>
                </a:solidFill>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 y="295"/>
              <a:ext cx="35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238888206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8496279" y="6436847"/>
            <a:ext cx="210678" cy="276999"/>
          </a:xfrm>
        </p:spPr>
        <p:txBody>
          <a:bodyPr/>
          <a:lstStyle/>
          <a:p>
            <a:fld id="{75897B0D-BA2C-2244-86F3-025175B80EAC}" type="slidenum">
              <a:rPr lang="en-US" smtClean="0"/>
              <a:pPr/>
              <a:t>22</a:t>
            </a:fld>
            <a:endParaRPr lang="en-US" dirty="0"/>
          </a:p>
        </p:txBody>
      </p:sp>
      <p:sp>
        <p:nvSpPr>
          <p:cNvPr id="14" name="Text Placeholder 13"/>
          <p:cNvSpPr>
            <a:spLocks noGrp="1"/>
          </p:cNvSpPr>
          <p:nvPr>
            <p:ph type="body" sz="quarter" idx="13"/>
          </p:nvPr>
        </p:nvSpPr>
        <p:spPr>
          <a:xfrm>
            <a:off x="2046894" y="2514600"/>
            <a:ext cx="5050212" cy="1965960"/>
          </a:xfrm>
        </p:spPr>
        <p:txBody>
          <a:bodyPr/>
          <a:lstStyle/>
          <a:p>
            <a:r>
              <a:rPr lang="en-US" dirty="0"/>
              <a:t>Our vision is to create economic opportunity for every member of the global workforce.</a:t>
            </a:r>
          </a:p>
        </p:txBody>
      </p:sp>
      <p:sp>
        <p:nvSpPr>
          <p:cNvPr id="15" name="Text Placeholder 14"/>
          <p:cNvSpPr>
            <a:spLocks noGrp="1"/>
          </p:cNvSpPr>
          <p:nvPr>
            <p:ph type="body" sz="quarter" idx="14"/>
          </p:nvPr>
        </p:nvSpPr>
        <p:spPr/>
        <p:txBody>
          <a:bodyPr/>
          <a:lstStyle/>
          <a:p>
            <a:pPr marL="0" indent="0">
              <a:buNone/>
            </a:pPr>
            <a:r>
              <a:rPr lang="en-US" dirty="0"/>
              <a:t>Jeff Weiner</a:t>
            </a:r>
          </a:p>
        </p:txBody>
      </p:sp>
      <p:grpSp>
        <p:nvGrpSpPr>
          <p:cNvPr id="11" name="Group 5"/>
          <p:cNvGrpSpPr>
            <a:grpSpLocks/>
          </p:cNvGrpSpPr>
          <p:nvPr/>
        </p:nvGrpSpPr>
        <p:grpSpPr bwMode="auto">
          <a:xfrm>
            <a:off x="4311882" y="1783080"/>
            <a:ext cx="519045" cy="692150"/>
            <a:chOff x="0" y="0"/>
            <a:chExt cx="872" cy="872"/>
          </a:xfrm>
        </p:grpSpPr>
        <p:sp>
          <p:nvSpPr>
            <p:cNvPr id="12" name="Oval 3"/>
            <p:cNvSpPr>
              <a:spLocks/>
            </p:cNvSpPr>
            <p:nvPr/>
          </p:nvSpPr>
          <p:spPr bwMode="auto">
            <a:xfrm>
              <a:off x="0" y="0"/>
              <a:ext cx="872" cy="872"/>
            </a:xfrm>
            <a:prstGeom prst="ellipse">
              <a:avLst/>
            </a:prstGeom>
            <a:solidFill>
              <a:srgbClr val="00A0DB"/>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defTabSz="383957" fontAlgn="auto">
                <a:spcBef>
                  <a:spcPts val="0"/>
                </a:spcBef>
                <a:spcAft>
                  <a:spcPts val="0"/>
                </a:spcAft>
                <a:defRPr/>
              </a:pPr>
              <a:endParaRPr lang="en-US" sz="800" kern="0">
                <a:solidFill>
                  <a:sysClr val="windowText" lastClr="000000"/>
                </a:solidFill>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 y="295"/>
              <a:ext cx="35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282581096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75897B0D-BA2C-2244-86F3-025175B80EAC}" type="slidenum">
              <a:rPr lang="en-US" smtClean="0"/>
              <a:pPr/>
              <a:t>23</a:t>
            </a:fld>
            <a:endParaRPr lang="en-US" dirty="0"/>
          </a:p>
        </p:txBody>
      </p:sp>
      <p:sp>
        <p:nvSpPr>
          <p:cNvPr id="7" name="Title 6"/>
          <p:cNvSpPr>
            <a:spLocks noGrp="1"/>
          </p:cNvSpPr>
          <p:nvPr>
            <p:ph type="title"/>
          </p:nvPr>
        </p:nvSpPr>
        <p:spPr/>
        <p:txBody>
          <a:bodyPr/>
          <a:lstStyle/>
          <a:p>
            <a:r>
              <a:rPr lang="en-US" dirty="0"/>
              <a:t>			    </a:t>
            </a:r>
            <a:r>
              <a:rPr lang="en-US" dirty="0">
                <a:solidFill>
                  <a:schemeClr val="tx1"/>
                </a:solidFill>
              </a:rPr>
              <a:t>Overview</a:t>
            </a:r>
          </a:p>
        </p:txBody>
      </p:sp>
      <p:sp>
        <p:nvSpPr>
          <p:cNvPr id="9" name="Text Placeholder 8"/>
          <p:cNvSpPr>
            <a:spLocks noGrp="1"/>
          </p:cNvSpPr>
          <p:nvPr>
            <p:ph type="body" sz="quarter" idx="12"/>
          </p:nvPr>
        </p:nvSpPr>
        <p:spPr/>
        <p:txBody>
          <a:bodyPr/>
          <a:lstStyle/>
          <a:p>
            <a:r>
              <a:rPr lang="en-US" dirty="0"/>
              <a:t>Business Drivers/Outlook</a:t>
            </a:r>
          </a:p>
        </p:txBody>
      </p:sp>
      <p:sp>
        <p:nvSpPr>
          <p:cNvPr id="14" name="Content Placeholder 13"/>
          <p:cNvSpPr>
            <a:spLocks noGrp="1"/>
          </p:cNvSpPr>
          <p:nvPr>
            <p:ph idx="1"/>
          </p:nvPr>
        </p:nvSpPr>
        <p:spPr>
          <a:xfrm>
            <a:off x="5715000" y="1447800"/>
            <a:ext cx="3113082" cy="3581400"/>
          </a:xfrm>
        </p:spPr>
        <p:txBody>
          <a:bodyPr/>
          <a:lstStyle/>
          <a:p>
            <a:r>
              <a:rPr lang="en-US" dirty="0"/>
              <a:t>Economy</a:t>
            </a:r>
          </a:p>
          <a:p>
            <a:pPr lvl="1"/>
            <a:r>
              <a:rPr lang="en-US" dirty="0"/>
              <a:t>Skills Gap</a:t>
            </a:r>
          </a:p>
          <a:p>
            <a:pPr lvl="1"/>
            <a:r>
              <a:rPr lang="en-US" dirty="0"/>
              <a:t>Mobility Trends</a:t>
            </a:r>
          </a:p>
          <a:p>
            <a:r>
              <a:rPr lang="en-US" dirty="0"/>
              <a:t>Talent </a:t>
            </a:r>
          </a:p>
          <a:p>
            <a:pPr lvl="1"/>
            <a:r>
              <a:rPr lang="en-US" dirty="0"/>
              <a:t>Training</a:t>
            </a:r>
          </a:p>
          <a:p>
            <a:pPr lvl="1"/>
            <a:r>
              <a:rPr lang="en-US" dirty="0"/>
              <a:t>Early Career</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9789" y="1905000"/>
            <a:ext cx="1529211" cy="49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5029200"/>
            <a:ext cx="112885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199" y="2526060"/>
            <a:ext cx="2050955" cy="230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507716"/>
            <a:ext cx="2068073" cy="236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90800" y="4800600"/>
            <a:ext cx="152400" cy="12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0785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75897B0D-BA2C-2244-86F3-025175B80EAC}" type="slidenum">
              <a:rPr lang="en-US" smtClean="0"/>
              <a:pPr/>
              <a:t>24</a:t>
            </a:fld>
            <a:endParaRPr lang="en-US" dirty="0"/>
          </a:p>
        </p:txBody>
      </p:sp>
      <p:sp>
        <p:nvSpPr>
          <p:cNvPr id="7" name="Title 6"/>
          <p:cNvSpPr>
            <a:spLocks noGrp="1"/>
          </p:cNvSpPr>
          <p:nvPr>
            <p:ph type="title"/>
          </p:nvPr>
        </p:nvSpPr>
        <p:spPr/>
        <p:txBody>
          <a:bodyPr/>
          <a:lstStyle/>
          <a:p>
            <a:r>
              <a:rPr lang="en-US" dirty="0"/>
              <a:t>			    </a:t>
            </a:r>
            <a:r>
              <a:rPr lang="en-US" dirty="0">
                <a:solidFill>
                  <a:schemeClr val="tx1"/>
                </a:solidFill>
              </a:rPr>
              <a:t>Overview</a:t>
            </a:r>
          </a:p>
        </p:txBody>
      </p:sp>
      <p:sp>
        <p:nvSpPr>
          <p:cNvPr id="9" name="Text Placeholder 8"/>
          <p:cNvSpPr>
            <a:spLocks noGrp="1"/>
          </p:cNvSpPr>
          <p:nvPr>
            <p:ph type="body" sz="quarter" idx="12"/>
          </p:nvPr>
        </p:nvSpPr>
        <p:spPr/>
        <p:txBody>
          <a:bodyPr/>
          <a:lstStyle/>
          <a:p>
            <a:r>
              <a:rPr lang="en-US" dirty="0"/>
              <a:t>Global Mobility/Relocation</a:t>
            </a:r>
          </a:p>
        </p:txBody>
      </p:sp>
      <p:sp>
        <p:nvSpPr>
          <p:cNvPr id="14" name="Content Placeholder 13"/>
          <p:cNvSpPr>
            <a:spLocks noGrp="1"/>
          </p:cNvSpPr>
          <p:nvPr>
            <p:ph idx="1"/>
          </p:nvPr>
        </p:nvSpPr>
        <p:spPr>
          <a:xfrm>
            <a:off x="685800" y="1600200"/>
            <a:ext cx="3951282" cy="4191000"/>
          </a:xfrm>
        </p:spPr>
        <p:txBody>
          <a:bodyPr/>
          <a:lstStyle/>
          <a:p>
            <a:r>
              <a:rPr lang="en-US" sz="2000" dirty="0"/>
              <a:t>Volume</a:t>
            </a:r>
          </a:p>
          <a:p>
            <a:pPr lvl="1"/>
            <a:r>
              <a:rPr lang="en-US" sz="1600" dirty="0"/>
              <a:t>~ 10% of Employee Population</a:t>
            </a:r>
          </a:p>
          <a:p>
            <a:pPr marL="172781" lvl="1" indent="0">
              <a:buNone/>
            </a:pPr>
            <a:endParaRPr lang="en-US" sz="1600" dirty="0"/>
          </a:p>
          <a:p>
            <a:r>
              <a:rPr lang="en-US" sz="2000" dirty="0"/>
              <a:t>Locations</a:t>
            </a:r>
          </a:p>
          <a:p>
            <a:pPr lvl="1"/>
            <a:r>
              <a:rPr lang="en-US" sz="1600" dirty="0"/>
              <a:t>Europe, Middle East, Asia, Americas</a:t>
            </a:r>
          </a:p>
          <a:p>
            <a:pPr marL="172781" lvl="1" indent="0">
              <a:buNone/>
            </a:pPr>
            <a:endParaRPr lang="en-US" sz="1600" dirty="0"/>
          </a:p>
          <a:p>
            <a:r>
              <a:rPr lang="en-US" sz="2000" dirty="0"/>
              <a:t>Programs</a:t>
            </a:r>
          </a:p>
          <a:p>
            <a:pPr lvl="1"/>
            <a:r>
              <a:rPr lang="en-US" sz="1600" dirty="0"/>
              <a:t>One Way Moves</a:t>
            </a:r>
          </a:p>
          <a:p>
            <a:pPr lvl="1"/>
            <a:r>
              <a:rPr lang="en-US" sz="1600" dirty="0"/>
              <a:t>Assignments Intern Relocation</a:t>
            </a:r>
          </a:p>
          <a:p>
            <a:pPr lvl="1"/>
            <a:r>
              <a:rPr lang="en-US" sz="1600" dirty="0"/>
              <a:t>Group Moves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733" y="2743200"/>
            <a:ext cx="3775075" cy="169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28823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0301" y="4724400"/>
            <a:ext cx="1633268" cy="60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12"/>
          <p:cNvSpPr>
            <a:spLocks noGrp="1"/>
          </p:cNvSpPr>
          <p:nvPr>
            <p:ph type="sldNum" sz="quarter" idx="10"/>
          </p:nvPr>
        </p:nvSpPr>
        <p:spPr/>
        <p:txBody>
          <a:bodyPr/>
          <a:lstStyle/>
          <a:p>
            <a:fld id="{75897B0D-BA2C-2244-86F3-025175B80EAC}" type="slidenum">
              <a:rPr lang="en-US" smtClean="0"/>
              <a:pPr/>
              <a:t>25</a:t>
            </a:fld>
            <a:endParaRPr lang="en-US" dirty="0"/>
          </a:p>
        </p:txBody>
      </p:sp>
      <p:sp>
        <p:nvSpPr>
          <p:cNvPr id="7" name="Title 6"/>
          <p:cNvSpPr>
            <a:spLocks noGrp="1"/>
          </p:cNvSpPr>
          <p:nvPr>
            <p:ph type="title"/>
          </p:nvPr>
        </p:nvSpPr>
        <p:spPr/>
        <p:txBody>
          <a:bodyPr/>
          <a:lstStyle/>
          <a:p>
            <a:pPr algn="ctr"/>
            <a:r>
              <a:rPr lang="en-US" dirty="0">
                <a:solidFill>
                  <a:schemeClr val="tx1"/>
                </a:solidFill>
              </a:rPr>
              <a:t>Global Mobility/Relocation</a:t>
            </a:r>
          </a:p>
        </p:txBody>
      </p:sp>
      <p:sp>
        <p:nvSpPr>
          <p:cNvPr id="9" name="Text Placeholder 8"/>
          <p:cNvSpPr>
            <a:spLocks noGrp="1"/>
          </p:cNvSpPr>
          <p:nvPr>
            <p:ph type="body" sz="quarter" idx="12"/>
          </p:nvPr>
        </p:nvSpPr>
        <p:spPr/>
        <p:txBody>
          <a:bodyPr/>
          <a:lstStyle/>
          <a:p>
            <a:r>
              <a:rPr lang="en-US" dirty="0"/>
              <a:t>Alignment with Talent Management</a:t>
            </a:r>
          </a:p>
        </p:txBody>
      </p:sp>
      <p:sp>
        <p:nvSpPr>
          <p:cNvPr id="8" name="Content Placeholder 5"/>
          <p:cNvSpPr txBox="1">
            <a:spLocks/>
          </p:cNvSpPr>
          <p:nvPr/>
        </p:nvSpPr>
        <p:spPr bwMode="auto">
          <a:xfrm>
            <a:off x="685800" y="1752600"/>
            <a:ext cx="4614321"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1331" tIns="21331" rIns="21331" bIns="21331" numCol="1" rtlCol="0" anchor="ctr" anchorCtr="0" compatLnSpc="1">
            <a:prstTxWarp prst="textNoShape">
              <a:avLst/>
            </a:prstTxWarp>
            <a:noAutofit/>
          </a:bodyPr>
          <a:lstStyle>
            <a:lvl1pPr marL="0" indent="0" algn="l" defTabSz="914400" rtl="0" eaLnBrk="1" latinLnBrk="0" hangingPunct="1">
              <a:spcBef>
                <a:spcPts val="0"/>
              </a:spcBef>
              <a:spcAft>
                <a:spcPts val="630"/>
              </a:spcAft>
              <a:buClr>
                <a:srgbClr val="51BFE1"/>
              </a:buClr>
              <a:buFont typeface="Arial" pitchFamily="34" charset="0"/>
              <a:buNone/>
              <a:defRPr sz="1900" kern="1200">
                <a:solidFill>
                  <a:schemeClr val="tx1">
                    <a:lumMod val="75000"/>
                  </a:schemeClr>
                </a:solidFill>
                <a:latin typeface="+mn-lt"/>
                <a:ea typeface="+mn-ea"/>
                <a:cs typeface="+mn-cs"/>
              </a:defRPr>
            </a:lvl1pPr>
            <a:lvl2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2pPr>
            <a:lvl3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3pPr>
            <a:lvl4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4pPr>
            <a:lvl5pPr marL="268770" indent="-95989" algn="l" defTabSz="914400" rtl="0" eaLnBrk="1" latinLnBrk="0" hangingPunct="1">
              <a:lnSpc>
                <a:spcPct val="110000"/>
              </a:lnSpc>
              <a:spcBef>
                <a:spcPts val="0"/>
              </a:spcBef>
              <a:spcAft>
                <a:spcPts val="630"/>
              </a:spcAft>
              <a:buClrTx/>
              <a:buSzPct val="50000"/>
              <a:buFont typeface="Arial"/>
              <a:buChar char="•"/>
              <a:defRPr sz="17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endParaRPr lang="en-US" dirty="0"/>
          </a:p>
          <a:p>
            <a:pPr fontAlgn="auto"/>
            <a:endParaRPr lang="en-US" dirty="0"/>
          </a:p>
          <a:p>
            <a:pPr fontAlgn="auto"/>
            <a:endParaRPr lang="en-US" dirty="0"/>
          </a:p>
          <a:p>
            <a:pPr fontAlgn="auto"/>
            <a:endParaRPr lang="en-US" dirty="0"/>
          </a:p>
          <a:p>
            <a:pPr fontAlgn="auto"/>
            <a:r>
              <a:rPr lang="en-US" sz="2000" dirty="0"/>
              <a:t>Mobility as a Benefit</a:t>
            </a:r>
          </a:p>
          <a:p>
            <a:pPr marL="285750" indent="-285750" fontAlgn="auto">
              <a:buFont typeface="Arial" panose="020B0604020202020204" pitchFamily="34" charset="0"/>
              <a:buChar char="•"/>
            </a:pPr>
            <a:endParaRPr lang="en-US" sz="1800" dirty="0"/>
          </a:p>
          <a:p>
            <a:pPr fontAlgn="auto"/>
            <a:r>
              <a:rPr lang="en-US" sz="2000" dirty="0"/>
              <a:t>Program Design with Talent Partners</a:t>
            </a:r>
          </a:p>
          <a:p>
            <a:pPr marL="554520" lvl="1" indent="-285750" fontAlgn="auto">
              <a:buFont typeface="Arial" panose="020B0604020202020204" pitchFamily="34" charset="0"/>
              <a:buChar char="•"/>
            </a:pPr>
            <a:r>
              <a:rPr lang="en-US" sz="1800" dirty="0"/>
              <a:t>Additional One-Way-Move Program</a:t>
            </a:r>
          </a:p>
          <a:p>
            <a:pPr marL="554520" lvl="1" indent="-285750" fontAlgn="auto">
              <a:buFont typeface="Arial" panose="020B0604020202020204" pitchFamily="34" charset="0"/>
              <a:buChar char="•"/>
            </a:pPr>
            <a:r>
              <a:rPr lang="en-US" sz="1800" dirty="0"/>
              <a:t>Development Program</a:t>
            </a:r>
          </a:p>
          <a:p>
            <a:pPr marL="554520" lvl="1" indent="-285750" fontAlgn="auto">
              <a:buFont typeface="Arial" panose="020B0604020202020204" pitchFamily="34" charset="0"/>
              <a:buChar char="•"/>
            </a:pPr>
            <a:r>
              <a:rPr lang="en-US" sz="1800" dirty="0"/>
              <a:t>Interns</a:t>
            </a:r>
          </a:p>
          <a:p>
            <a:pPr marL="554520" lvl="1" indent="-285750" fontAlgn="auto">
              <a:buFont typeface="Arial" panose="020B0604020202020204" pitchFamily="34" charset="0"/>
              <a:buChar char="•"/>
            </a:pPr>
            <a:r>
              <a:rPr lang="en-US" sz="1800" dirty="0"/>
              <a:t>M+A</a:t>
            </a:r>
          </a:p>
          <a:p>
            <a:pPr lvl="1" indent="0" fontAlgn="auto">
              <a:buNone/>
            </a:pPr>
            <a:endParaRPr lang="en-US" sz="1800" dirty="0"/>
          </a:p>
          <a:p>
            <a:pPr fontAlgn="auto"/>
            <a:r>
              <a:rPr lang="en-US" sz="2000" dirty="0"/>
              <a:t>Hi Touch + Hi Tech</a:t>
            </a:r>
          </a:p>
          <a:p>
            <a:pPr fontAlgn="auto"/>
            <a:endParaRPr lang="en-US" dirty="0"/>
          </a:p>
          <a:p>
            <a:pPr fontAlgn="auto"/>
            <a:endParaRPr lang="en-US" dirty="0"/>
          </a:p>
          <a:p>
            <a:pPr fontAlgn="auto"/>
            <a:endParaRPr lang="en-US" dirty="0"/>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209800"/>
            <a:ext cx="1403230" cy="8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0452" y="2903395"/>
            <a:ext cx="1447800" cy="738356"/>
          </a:xfrm>
          <a:prstGeom prst="rect">
            <a:avLst/>
          </a:prstGeom>
          <a:noFill/>
          <a:ln w="9525">
            <a:solidFill>
              <a:srgbClr val="51BFE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6" y="3581400"/>
            <a:ext cx="1572310" cy="80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999" y="4298859"/>
            <a:ext cx="1862679" cy="54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94816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8496279" y="6436847"/>
            <a:ext cx="210678" cy="276999"/>
          </a:xfrm>
        </p:spPr>
        <p:txBody>
          <a:bodyPr/>
          <a:lstStyle/>
          <a:p>
            <a:fld id="{75897B0D-BA2C-2244-86F3-025175B80EAC}" type="slidenum">
              <a:rPr lang="en-US" smtClean="0"/>
              <a:pPr/>
              <a:t>26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90800"/>
            <a:ext cx="1181100" cy="14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5368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3124200"/>
            <a:ext cx="5071982" cy="2132206"/>
          </a:xfrm>
        </p:spPr>
        <p:txBody>
          <a:bodyPr/>
          <a:lstStyle/>
          <a:p>
            <a:pPr algn="ctr"/>
            <a:r>
              <a:rPr lang="en-US" dirty="0"/>
              <a:t>Discussion</a:t>
            </a:r>
          </a:p>
        </p:txBody>
      </p:sp>
    </p:spTree>
    <p:extLst>
      <p:ext uri="{BB962C8B-B14F-4D97-AF65-F5344CB8AC3E}">
        <p14:creationId xmlns:p14="http://schemas.microsoft.com/office/powerpoint/2010/main" val="295567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0216" y="152400"/>
            <a:ext cx="5873584"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4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305800" cy="57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457200"/>
            <a:ext cx="7924800" cy="2362200"/>
          </a:xfrm>
        </p:spPr>
        <p:txBody>
          <a:bodyPr anchor="t">
            <a:normAutofit fontScale="90000"/>
          </a:bodyPr>
          <a:lstStyle/>
          <a:p>
            <a:r>
              <a:rPr lang="en-US" dirty="0">
                <a:solidFill>
                  <a:schemeClr val="accent6">
                    <a:lumMod val="75000"/>
                  </a:schemeClr>
                </a:solidFill>
              </a:rPr>
              <a:t>Mobility is going through a transformational phase. What was one once a reactive program is now </a:t>
            </a:r>
            <a:r>
              <a:rPr lang="en-US" dirty="0">
                <a:solidFill>
                  <a:schemeClr val="accent6">
                    <a:lumMod val="75000"/>
                  </a:schemeClr>
                </a:solidFill>
                <a:latin typeface="Cooper Black" panose="0208090404030B020404" pitchFamily="18" charset="0"/>
              </a:rPr>
              <a:t>TRANSFORMING</a:t>
            </a:r>
            <a:r>
              <a:rPr lang="en-US" dirty="0">
                <a:solidFill>
                  <a:schemeClr val="accent6">
                    <a:lumMod val="75000"/>
                  </a:schemeClr>
                </a:solidFill>
              </a:rPr>
              <a:t> into an </a:t>
            </a:r>
            <a:r>
              <a:rPr lang="en-US" u="sng" dirty="0">
                <a:solidFill>
                  <a:schemeClr val="accent6">
                    <a:lumMod val="75000"/>
                  </a:schemeClr>
                </a:solidFill>
              </a:rPr>
              <a:t>INTENTIONAL </a:t>
            </a:r>
            <a:r>
              <a:rPr lang="en-US" dirty="0">
                <a:solidFill>
                  <a:schemeClr val="accent6">
                    <a:lumMod val="75000"/>
                  </a:schemeClr>
                </a:solidFill>
              </a:rPr>
              <a:t>business strategy.</a:t>
            </a:r>
            <a:br>
              <a:rPr lang="en-US" dirty="0">
                <a:solidFill>
                  <a:schemeClr val="accent6">
                    <a:lumMod val="75000"/>
                  </a:schemeClr>
                </a:solidFill>
              </a:rPr>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45952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a:bodyPr>
          <a:lstStyle/>
          <a:p>
            <a:pPr marL="0" indent="0">
              <a:buNone/>
            </a:pPr>
            <a:r>
              <a:rPr lang="en-US" dirty="0"/>
              <a:t>Talent Mobility…</a:t>
            </a:r>
          </a:p>
          <a:p>
            <a:r>
              <a:rPr lang="en-US" dirty="0"/>
              <a:t>Address talent shortages &amp; skill gaps</a:t>
            </a:r>
          </a:p>
          <a:p>
            <a:r>
              <a:rPr lang="en-US" dirty="0"/>
              <a:t>Provides hands-on leadership development</a:t>
            </a:r>
          </a:p>
          <a:p>
            <a:r>
              <a:rPr lang="en-US" dirty="0"/>
              <a:t>Enables Lattice vs. Ladder progression</a:t>
            </a:r>
          </a:p>
          <a:p>
            <a:r>
              <a:rPr lang="en-US" dirty="0"/>
              <a:t>Supports the recruitment, retention and development of a multi-generational workforce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24200"/>
            <a:ext cx="4591538"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75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a:t>
            </a:r>
          </a:p>
        </p:txBody>
      </p:sp>
      <p:sp>
        <p:nvSpPr>
          <p:cNvPr id="3" name="Content Placeholder 2"/>
          <p:cNvSpPr>
            <a:spLocks noGrp="1"/>
          </p:cNvSpPr>
          <p:nvPr>
            <p:ph idx="1"/>
          </p:nvPr>
        </p:nvSpPr>
        <p:spPr/>
        <p:txBody>
          <a:bodyPr/>
          <a:lstStyle/>
          <a:p>
            <a:pPr marL="0" indent="0">
              <a:buNone/>
            </a:pPr>
            <a:r>
              <a:rPr lang="en-US" dirty="0"/>
              <a:t>According to a 2016 Institute for Corporate Productivity (i4cp) – </a:t>
            </a:r>
          </a:p>
          <a:p>
            <a:r>
              <a:rPr lang="en-US" dirty="0"/>
              <a:t>High Performing Organizations (HPO’s):</a:t>
            </a:r>
          </a:p>
          <a:p>
            <a:pPr lvl="2"/>
            <a:r>
              <a:rPr lang="en-US" dirty="0"/>
              <a:t>Employ an intentional strategy regarding talent mobility</a:t>
            </a:r>
          </a:p>
          <a:p>
            <a:pPr lvl="2"/>
            <a:r>
              <a:rPr lang="en-US" dirty="0"/>
              <a:t>They encourage or require mobility in career development;</a:t>
            </a:r>
          </a:p>
          <a:p>
            <a:pPr lvl="2"/>
            <a:r>
              <a:rPr lang="en-US" dirty="0"/>
              <a:t>They nurture a culture of mobility;</a:t>
            </a:r>
          </a:p>
          <a:p>
            <a:pPr lvl="2"/>
            <a:r>
              <a:rPr lang="en-US" dirty="0"/>
              <a:t>They have higher engagement and retention rates</a:t>
            </a:r>
          </a:p>
          <a:p>
            <a:r>
              <a:rPr lang="en-US" dirty="0"/>
              <a:t>Low Performing Organizations</a:t>
            </a:r>
          </a:p>
          <a:p>
            <a:pPr lvl="1"/>
            <a:r>
              <a:rPr lang="en-US" dirty="0"/>
              <a:t>View mobility reactively</a:t>
            </a:r>
          </a:p>
          <a:p>
            <a:pPr lvl="1"/>
            <a:r>
              <a:rPr lang="en-US" dirty="0"/>
              <a:t>Do not consider mobility relevant, and</a:t>
            </a:r>
          </a:p>
          <a:p>
            <a:pPr lvl="1"/>
            <a:r>
              <a:rPr lang="en-US" dirty="0"/>
              <a:t>Are 2.5 times more likely to say mobility doesn’t matter</a:t>
            </a:r>
          </a:p>
          <a:p>
            <a:pPr lvl="1"/>
            <a:endParaRPr lang="en-US" dirty="0"/>
          </a:p>
          <a:p>
            <a:pPr lvl="1"/>
            <a:endParaRPr lang="en-US" dirty="0"/>
          </a:p>
          <a:p>
            <a:pPr lvl="2"/>
            <a:endParaRPr lang="en-US" dirty="0"/>
          </a:p>
          <a:p>
            <a:pPr lvl="2"/>
            <a:endParaRPr lang="en-US" dirty="0"/>
          </a:p>
        </p:txBody>
      </p:sp>
      <p:grpSp>
        <p:nvGrpSpPr>
          <p:cNvPr id="5" name="Group 4"/>
          <p:cNvGrpSpPr/>
          <p:nvPr/>
        </p:nvGrpSpPr>
        <p:grpSpPr>
          <a:xfrm>
            <a:off x="6477000" y="914400"/>
            <a:ext cx="4800600" cy="685800"/>
            <a:chOff x="0" y="4714874"/>
            <a:chExt cx="7772400" cy="128587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31663"/>
              <a:ext cx="7620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4714874"/>
              <a:ext cx="5867400" cy="1285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74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Mobility program’s importance to the employees career</a:t>
            </a:r>
          </a:p>
        </p:txBody>
      </p:sp>
      <p:sp>
        <p:nvSpPr>
          <p:cNvPr id="5" name="Content Placeholder 3"/>
          <p:cNvSpPr txBox="1">
            <a:spLocks/>
          </p:cNvSpPr>
          <p:nvPr/>
        </p:nvSpPr>
        <p:spPr>
          <a:xfrm>
            <a:off x="990600" y="4505167"/>
            <a:ext cx="3214201" cy="9812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t>Communicating Importance of </a:t>
            </a:r>
          </a:p>
          <a:p>
            <a:pPr marL="0" indent="0" algn="ctr">
              <a:spcBef>
                <a:spcPts val="0"/>
              </a:spcBef>
              <a:buFont typeface="Arial" panose="020B0604020202020204" pitchFamily="34" charset="0"/>
              <a:buNone/>
            </a:pPr>
            <a:r>
              <a:rPr lang="en-US" sz="1400" b="1" dirty="0"/>
              <a:t>Assignments to Employee’s Career</a:t>
            </a:r>
          </a:p>
        </p:txBody>
      </p:sp>
      <p:sp>
        <p:nvSpPr>
          <p:cNvPr id="6" name="Content Placeholder 3"/>
          <p:cNvSpPr txBox="1">
            <a:spLocks/>
          </p:cNvSpPr>
          <p:nvPr/>
        </p:nvSpPr>
        <p:spPr>
          <a:xfrm>
            <a:off x="4426502" y="4485029"/>
            <a:ext cx="2362200" cy="9812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t>Assignment Career Planning/Management Process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100" y="1905000"/>
            <a:ext cx="2438402" cy="24384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7852" y="1907000"/>
            <a:ext cx="2409049" cy="2472261"/>
          </a:xfrm>
          <a:prstGeom prst="rect">
            <a:avLst/>
          </a:prstGeom>
        </p:spPr>
      </p:pic>
      <p:sp>
        <p:nvSpPr>
          <p:cNvPr id="3" name="TextBox 2"/>
          <p:cNvSpPr txBox="1"/>
          <p:nvPr/>
        </p:nvSpPr>
        <p:spPr>
          <a:xfrm>
            <a:off x="381000" y="6172200"/>
            <a:ext cx="3276600" cy="461665"/>
          </a:xfrm>
          <a:prstGeom prst="rect">
            <a:avLst/>
          </a:prstGeom>
          <a:noFill/>
        </p:spPr>
        <p:txBody>
          <a:bodyPr wrap="square" rtlCol="0">
            <a:spAutoFit/>
          </a:bodyPr>
          <a:lstStyle/>
          <a:p>
            <a:r>
              <a:rPr lang="en-US" sz="1200" dirty="0"/>
              <a:t>Source: Brookfield Global Relocation </a:t>
            </a:r>
          </a:p>
          <a:p>
            <a:r>
              <a:rPr lang="en-US" sz="1200" dirty="0"/>
              <a:t>2016 Global Mobility Trends Survey</a:t>
            </a:r>
          </a:p>
        </p:txBody>
      </p:sp>
    </p:spTree>
    <p:extLst>
      <p:ext uri="{BB962C8B-B14F-4D97-AF65-F5344CB8AC3E}">
        <p14:creationId xmlns:p14="http://schemas.microsoft.com/office/powerpoint/2010/main" val="416911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Pipeline</a:t>
            </a:r>
          </a:p>
        </p:txBody>
      </p:sp>
      <p:sp>
        <p:nvSpPr>
          <p:cNvPr id="4" name="Content Placeholder 3"/>
          <p:cNvSpPr>
            <a:spLocks noGrp="1"/>
          </p:cNvSpPr>
          <p:nvPr>
            <p:ph idx="1"/>
          </p:nvPr>
        </p:nvSpPr>
        <p:spPr/>
        <p:txBody>
          <a:bodyPr>
            <a:noAutofit/>
          </a:bodyPr>
          <a:lstStyle/>
          <a:p>
            <a:pPr marL="0" lvl="0" indent="0" algn="ctr">
              <a:spcBef>
                <a:spcPts val="0"/>
              </a:spcBef>
              <a:buNone/>
            </a:pPr>
            <a:r>
              <a:rPr lang="en-US" sz="1400" b="1" dirty="0">
                <a:solidFill>
                  <a:schemeClr val="tx1"/>
                </a:solidFill>
                <a:latin typeface="+mn-lt"/>
              </a:rPr>
              <a:t>Available Talent to Meet Business Objectives</a:t>
            </a:r>
          </a:p>
        </p:txBody>
      </p:sp>
      <p:sp>
        <p:nvSpPr>
          <p:cNvPr id="5" name="Content Placeholder 3"/>
          <p:cNvSpPr txBox="1">
            <a:spLocks/>
          </p:cNvSpPr>
          <p:nvPr/>
        </p:nvSpPr>
        <p:spPr>
          <a:xfrm>
            <a:off x="4927049" y="4430372"/>
            <a:ext cx="3214201" cy="675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t>Attrition Rate for Assignees </a:t>
            </a:r>
          </a:p>
          <a:p>
            <a:pPr marL="0" indent="0" algn="ctr">
              <a:spcBef>
                <a:spcPts val="0"/>
              </a:spcBef>
              <a:buFont typeface="Arial" panose="020B0604020202020204" pitchFamily="34" charset="0"/>
              <a:buNone/>
            </a:pPr>
            <a:r>
              <a:rPr lang="en-US" sz="1400" b="1" dirty="0"/>
              <a:t>is &gt; for All Employees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404" y="1667833"/>
            <a:ext cx="2599591" cy="2667803"/>
          </a:xfrm>
          <a:prstGeom prst="rect">
            <a:avLst/>
          </a:prstGeom>
        </p:spPr>
      </p:pic>
      <p:sp>
        <p:nvSpPr>
          <p:cNvPr id="7" name="Rectangle 6"/>
          <p:cNvSpPr/>
          <p:nvPr/>
        </p:nvSpPr>
        <p:spPr>
          <a:xfrm>
            <a:off x="2895599" y="5029200"/>
            <a:ext cx="3200401" cy="7692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3"/>
          <p:cNvSpPr txBox="1">
            <a:spLocks/>
          </p:cNvSpPr>
          <p:nvPr/>
        </p:nvSpPr>
        <p:spPr>
          <a:xfrm>
            <a:off x="3067696" y="5029200"/>
            <a:ext cx="2037704" cy="7865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sz="3200" dirty="0">
                <a:solidFill>
                  <a:schemeClr val="accent1"/>
                </a:solidFill>
              </a:rPr>
              <a:t>20 / 48%</a:t>
            </a:r>
          </a:p>
        </p:txBody>
      </p:sp>
      <p:sp>
        <p:nvSpPr>
          <p:cNvPr id="9" name="Content Placeholder 3"/>
          <p:cNvSpPr txBox="1">
            <a:spLocks/>
          </p:cNvSpPr>
          <p:nvPr/>
        </p:nvSpPr>
        <p:spPr>
          <a:xfrm>
            <a:off x="4824476" y="5226381"/>
            <a:ext cx="1202944" cy="392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dirty="0">
                <a:solidFill>
                  <a:schemeClr val="accent1"/>
                </a:solidFill>
              </a:rPr>
              <a:t>Unsure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680" y="1678460"/>
            <a:ext cx="2590938" cy="2646333"/>
          </a:xfrm>
          <a:prstGeom prst="rect">
            <a:avLst/>
          </a:prstGeom>
        </p:spPr>
      </p:pic>
      <p:sp>
        <p:nvSpPr>
          <p:cNvPr id="11" name="TextBox 10"/>
          <p:cNvSpPr txBox="1"/>
          <p:nvPr/>
        </p:nvSpPr>
        <p:spPr>
          <a:xfrm>
            <a:off x="385395" y="6096000"/>
            <a:ext cx="3276600" cy="461665"/>
          </a:xfrm>
          <a:prstGeom prst="rect">
            <a:avLst/>
          </a:prstGeom>
          <a:noFill/>
        </p:spPr>
        <p:txBody>
          <a:bodyPr wrap="square" rtlCol="0">
            <a:spAutoFit/>
          </a:bodyPr>
          <a:lstStyle/>
          <a:p>
            <a:r>
              <a:rPr lang="en-US" sz="1200" dirty="0"/>
              <a:t>Source: Brookfield Global Relocation </a:t>
            </a:r>
          </a:p>
          <a:p>
            <a:r>
              <a:rPr lang="en-US" sz="1200" dirty="0"/>
              <a:t>2016 Global Mobility Trends Survey</a:t>
            </a:r>
          </a:p>
        </p:txBody>
      </p:sp>
    </p:spTree>
    <p:extLst>
      <p:ext uri="{BB962C8B-B14F-4D97-AF65-F5344CB8AC3E}">
        <p14:creationId xmlns:p14="http://schemas.microsoft.com/office/powerpoint/2010/main" val="288091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Transforming the role of mobility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43400" y="1219200"/>
            <a:ext cx="3136398" cy="3142494"/>
          </a:xfrm>
          <a:prstGeom prst="rect">
            <a:avLst/>
          </a:prstGeom>
        </p:spPr>
      </p:pic>
      <p:sp>
        <p:nvSpPr>
          <p:cNvPr id="3" name="TextBox 2"/>
          <p:cNvSpPr txBox="1"/>
          <p:nvPr/>
        </p:nvSpPr>
        <p:spPr>
          <a:xfrm>
            <a:off x="421103" y="3048000"/>
            <a:ext cx="3693695" cy="2585323"/>
          </a:xfrm>
          <a:prstGeom prst="rect">
            <a:avLst/>
          </a:prstGeom>
          <a:noFill/>
        </p:spPr>
        <p:txBody>
          <a:bodyPr wrap="square" rtlCol="0">
            <a:spAutoFit/>
          </a:bodyPr>
          <a:lstStyle/>
          <a:p>
            <a:r>
              <a:rPr lang="en-US" dirty="0"/>
              <a:t>Who are the 10%?</a:t>
            </a:r>
          </a:p>
          <a:p>
            <a:endParaRPr lang="en-US" dirty="0"/>
          </a:p>
          <a:p>
            <a:pPr marL="285750" indent="-285750">
              <a:buFont typeface="Arial" panose="020B0604020202020204" pitchFamily="34" charset="0"/>
              <a:buChar char="•"/>
            </a:pPr>
            <a:r>
              <a:rPr lang="en-US" dirty="0"/>
              <a:t>Aligned with the company’s wider talent agenda</a:t>
            </a:r>
          </a:p>
          <a:p>
            <a:pPr marL="285750" indent="-285750">
              <a:buFont typeface="Arial" panose="020B0604020202020204" pitchFamily="34" charset="0"/>
              <a:buChar char="•"/>
            </a:pPr>
            <a:r>
              <a:rPr lang="en-US" dirty="0"/>
              <a:t>Actively engaged in workforce planning</a:t>
            </a:r>
          </a:p>
          <a:p>
            <a:pPr marL="285750" indent="-285750">
              <a:buFont typeface="Arial" panose="020B0604020202020204" pitchFamily="34" charset="0"/>
              <a:buChar char="•"/>
            </a:pPr>
            <a:r>
              <a:rPr lang="en-US" dirty="0"/>
              <a:t>Aligned with wider HR on people effectiveness activities </a:t>
            </a:r>
          </a:p>
          <a:p>
            <a:endParaRPr lang="en-US" dirty="0"/>
          </a:p>
        </p:txBody>
      </p:sp>
    </p:spTree>
    <p:extLst>
      <p:ext uri="{BB962C8B-B14F-4D97-AF65-F5344CB8AC3E}">
        <p14:creationId xmlns:p14="http://schemas.microsoft.com/office/powerpoint/2010/main" val="258506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62400" y="2592194"/>
            <a:ext cx="4953000" cy="1245394"/>
          </a:xfrm>
        </p:spPr>
        <p:txBody>
          <a:bodyPr/>
          <a:lstStyle/>
          <a:p>
            <a:r>
              <a:rPr lang="en-US" dirty="0"/>
              <a:t>The story of three companies Journey</a:t>
            </a:r>
          </a:p>
        </p:txBody>
      </p:sp>
      <p:sp>
        <p:nvSpPr>
          <p:cNvPr id="6" name="Subtitle 5"/>
          <p:cNvSpPr>
            <a:spLocks noGrp="1"/>
          </p:cNvSpPr>
          <p:nvPr>
            <p:ph type="subTitle" idx="1"/>
          </p:nvPr>
        </p:nvSpPr>
        <p:spPr>
          <a:xfrm>
            <a:off x="4648200" y="3886200"/>
            <a:ext cx="4128962" cy="1524000"/>
          </a:xfrm>
        </p:spPr>
        <p:txBody>
          <a:bodyPr>
            <a:normAutofit/>
          </a:bodyPr>
          <a:lstStyle/>
          <a:p>
            <a:pPr marL="342900" indent="-342900">
              <a:buFont typeface="Arial" panose="020B0604020202020204" pitchFamily="34" charset="0"/>
              <a:buChar char="•"/>
            </a:pPr>
            <a:r>
              <a:rPr lang="en-US" sz="2800" dirty="0"/>
              <a:t>Micron</a:t>
            </a:r>
          </a:p>
          <a:p>
            <a:pPr marL="342900" indent="-342900">
              <a:buFont typeface="Arial" panose="020B0604020202020204" pitchFamily="34" charset="0"/>
              <a:buChar char="•"/>
            </a:pPr>
            <a:r>
              <a:rPr lang="en-US" sz="2800" dirty="0"/>
              <a:t>Flex</a:t>
            </a:r>
          </a:p>
          <a:p>
            <a:pPr marL="342900" indent="-342900">
              <a:buFont typeface="Arial" panose="020B0604020202020204" pitchFamily="34" charset="0"/>
              <a:buChar char="•"/>
            </a:pPr>
            <a:r>
              <a:rPr lang="en-US" sz="2800" dirty="0"/>
              <a:t>LinkedIn</a:t>
            </a:r>
          </a:p>
        </p:txBody>
      </p:sp>
    </p:spTree>
    <p:extLst>
      <p:ext uri="{BB962C8B-B14F-4D97-AF65-F5344CB8AC3E}">
        <p14:creationId xmlns:p14="http://schemas.microsoft.com/office/powerpoint/2010/main" val="2316398256"/>
      </p:ext>
    </p:extLst>
  </p:cSld>
  <p:clrMapOvr>
    <a:masterClrMapping/>
  </p:clrMapOvr>
</p:sld>
</file>

<file path=ppt/theme/theme1.xml><?xml version="1.0" encoding="utf-8"?>
<a:theme xmlns:a="http://schemas.openxmlformats.org/drawingml/2006/main" name="StockLayouts Computer &amp; Information Technology TC998">
  <a:themeElements>
    <a:clrScheme name="BAMM">
      <a:dk1>
        <a:sysClr val="windowText" lastClr="000000"/>
      </a:dk1>
      <a:lt1>
        <a:sysClr val="window" lastClr="FFFFFF"/>
      </a:lt1>
      <a:dk2>
        <a:srgbClr val="3F3F42"/>
      </a:dk2>
      <a:lt2>
        <a:srgbClr val="DEDDDC"/>
      </a:lt2>
      <a:accent1>
        <a:srgbClr val="239FC7"/>
      </a:accent1>
      <a:accent2>
        <a:srgbClr val="A2C767"/>
      </a:accent2>
      <a:accent3>
        <a:srgbClr val="917A96"/>
      </a:accent3>
      <a:accent4>
        <a:srgbClr val="C99121"/>
      </a:accent4>
      <a:accent5>
        <a:srgbClr val="BDC921"/>
      </a:accent5>
      <a:accent6>
        <a:srgbClr val="21ADC9"/>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20103</TotalTime>
  <Words>1946</Words>
  <Application>Microsoft Office PowerPoint</Application>
  <PresentationFormat>On-screen Show (4:3)</PresentationFormat>
  <Paragraphs>378</Paragraphs>
  <Slides>28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Cooper Black</vt:lpstr>
      <vt:lpstr>Georgia</vt:lpstr>
      <vt:lpstr>Lucida Grande</vt:lpstr>
      <vt:lpstr>Tahoma</vt:lpstr>
      <vt:lpstr>StockLayouts Computer &amp; Information Technology TC998</vt:lpstr>
      <vt:lpstr>The Transformation of Talent Mobility</vt:lpstr>
      <vt:lpstr>Introducing our Superhero's</vt:lpstr>
      <vt:lpstr>Mobility is going through a transformational phase. What was one once a reactive program is now TRANSFORMING into an INTENTIONAL business strategy.      </vt:lpstr>
      <vt:lpstr>Why?</vt:lpstr>
      <vt:lpstr>Facts:</vt:lpstr>
      <vt:lpstr>Mobility program’s importance to the employees career</vt:lpstr>
      <vt:lpstr>Talent Pipeline</vt:lpstr>
      <vt:lpstr>Transforming the role of mobility</vt:lpstr>
      <vt:lpstr>The story of three companies Journey</vt:lpstr>
      <vt:lpstr>Micron</vt:lpstr>
      <vt:lpstr>PowerPoint Presentation</vt:lpstr>
      <vt:lpstr>Business drivers</vt:lpstr>
      <vt:lpstr>Core/Flex Benefits</vt:lpstr>
      <vt:lpstr>What’s next?</vt:lpstr>
      <vt:lpstr>Flex</vt:lpstr>
      <vt:lpstr>Flex</vt:lpstr>
      <vt:lpstr>Flex</vt:lpstr>
      <vt:lpstr>Flex</vt:lpstr>
      <vt:lpstr>PowerPoint Presentation</vt:lpstr>
      <vt:lpstr>       Overview</vt:lpstr>
      <vt:lpstr>PowerPoint Presentation</vt:lpstr>
      <vt:lpstr>PowerPoint Presentation</vt:lpstr>
      <vt:lpstr>       Overview</vt:lpstr>
      <vt:lpstr>       Overview</vt:lpstr>
      <vt:lpstr>Global Mobility/Relocation</vt:lpstr>
      <vt:lpstr>PowerPoint Presentation</vt:lpstr>
      <vt:lpstr>Discussion</vt:lpstr>
      <vt:lpstr>PowerPoint Presentation</vt:lpstr>
    </vt:vector>
  </TitlesOfParts>
  <Company>StockLayouts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Alejandra Zapatero</cp:lastModifiedBy>
  <cp:revision>158</cp:revision>
  <dcterms:created xsi:type="dcterms:W3CDTF">2010-07-09T22:21:36Z</dcterms:created>
  <dcterms:modified xsi:type="dcterms:W3CDTF">2017-02-22T23:17:41Z</dcterms:modified>
</cp:coreProperties>
</file>