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59" r:id="rId3"/>
    <p:sldId id="318" r:id="rId4"/>
    <p:sldId id="260" r:id="rId5"/>
    <p:sldId id="261" r:id="rId6"/>
    <p:sldId id="262" r:id="rId7"/>
    <p:sldId id="263" r:id="rId8"/>
    <p:sldId id="264" r:id="rId9"/>
    <p:sldId id="265" r:id="rId10"/>
    <p:sldId id="267" r:id="rId11"/>
    <p:sldId id="269" r:id="rId12"/>
    <p:sldId id="271" r:id="rId13"/>
    <p:sldId id="273" r:id="rId14"/>
    <p:sldId id="276" r:id="rId15"/>
    <p:sldId id="278" r:id="rId16"/>
    <p:sldId id="279" r:id="rId17"/>
    <p:sldId id="281" r:id="rId18"/>
    <p:sldId id="283" r:id="rId19"/>
    <p:sldId id="284" r:id="rId20"/>
    <p:sldId id="286" r:id="rId21"/>
    <p:sldId id="288" r:id="rId22"/>
    <p:sldId id="289" r:id="rId23"/>
    <p:sldId id="291" r:id="rId24"/>
    <p:sldId id="292" r:id="rId25"/>
    <p:sldId id="294" r:id="rId26"/>
    <p:sldId id="296" r:id="rId27"/>
    <p:sldId id="297" r:id="rId28"/>
    <p:sldId id="298" r:id="rId29"/>
    <p:sldId id="300" r:id="rId30"/>
    <p:sldId id="302" r:id="rId31"/>
    <p:sldId id="304" r:id="rId32"/>
    <p:sldId id="305" r:id="rId33"/>
    <p:sldId id="307" r:id="rId34"/>
    <p:sldId id="309" r:id="rId35"/>
    <p:sldId id="311" r:id="rId36"/>
    <p:sldId id="313" r:id="rId37"/>
    <p:sldId id="256" r:id="rId38"/>
    <p:sldId id="31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Objects="1">
      <p:cViewPr varScale="1">
        <p:scale>
          <a:sx n="51" d="100"/>
          <a:sy n="51" d="100"/>
        </p:scale>
        <p:origin x="-90" y="-8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829F2-DED5-43E7-86BE-BBD90A6F54F7}" type="datetimeFigureOut">
              <a:rPr lang="en-US" smtClean="0"/>
              <a:t>3/9/2016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67B97-D027-42A7-B9A1-4198021FAEBF}" type="slidenum">
              <a:rPr lang="en-US" smtClean="0"/>
              <a:t>‹#›</a:t>
            </a:fld>
            <a:endParaRPr lang="en-US"/>
          </a:p>
        </p:txBody>
      </p:sp>
    </p:spTree>
    <p:extLst>
      <p:ext uri="{BB962C8B-B14F-4D97-AF65-F5344CB8AC3E}">
        <p14:creationId xmlns:p14="http://schemas.microsoft.com/office/powerpoint/2010/main" val="3424967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1</a:t>
            </a:fld>
            <a:endParaRPr lang="en-US"/>
          </a:p>
        </p:txBody>
      </p:sp>
    </p:spTree>
    <p:extLst>
      <p:ext uri="{BB962C8B-B14F-4D97-AF65-F5344CB8AC3E}">
        <p14:creationId xmlns:p14="http://schemas.microsoft.com/office/powerpoint/2010/main" val="1339867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15</a:t>
            </a:fld>
            <a:endParaRPr lang="en-GB" dirty="0"/>
          </a:p>
        </p:txBody>
      </p:sp>
    </p:spTree>
    <p:extLst>
      <p:ext uri="{BB962C8B-B14F-4D97-AF65-F5344CB8AC3E}">
        <p14:creationId xmlns:p14="http://schemas.microsoft.com/office/powerpoint/2010/main" val="799806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18</a:t>
            </a:fld>
            <a:endParaRPr lang="en-GB" dirty="0"/>
          </a:p>
        </p:txBody>
      </p:sp>
    </p:spTree>
    <p:extLst>
      <p:ext uri="{BB962C8B-B14F-4D97-AF65-F5344CB8AC3E}">
        <p14:creationId xmlns:p14="http://schemas.microsoft.com/office/powerpoint/2010/main" val="3432737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20</a:t>
            </a:fld>
            <a:endParaRPr lang="en-US"/>
          </a:p>
        </p:txBody>
      </p:sp>
    </p:spTree>
    <p:extLst>
      <p:ext uri="{BB962C8B-B14F-4D97-AF65-F5344CB8AC3E}">
        <p14:creationId xmlns:p14="http://schemas.microsoft.com/office/powerpoint/2010/main" val="756074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21</a:t>
            </a:fld>
            <a:endParaRPr lang="en-GB" dirty="0"/>
          </a:p>
        </p:txBody>
      </p:sp>
    </p:spTree>
    <p:extLst>
      <p:ext uri="{BB962C8B-B14F-4D97-AF65-F5344CB8AC3E}">
        <p14:creationId xmlns:p14="http://schemas.microsoft.com/office/powerpoint/2010/main" val="186292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23</a:t>
            </a:fld>
            <a:endParaRPr lang="en-GB" dirty="0"/>
          </a:p>
        </p:txBody>
      </p:sp>
    </p:spTree>
    <p:extLst>
      <p:ext uri="{BB962C8B-B14F-4D97-AF65-F5344CB8AC3E}">
        <p14:creationId xmlns:p14="http://schemas.microsoft.com/office/powerpoint/2010/main" val="2550700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24</a:t>
            </a:fld>
            <a:endParaRPr lang="en-US"/>
          </a:p>
        </p:txBody>
      </p:sp>
    </p:spTree>
    <p:extLst>
      <p:ext uri="{BB962C8B-B14F-4D97-AF65-F5344CB8AC3E}">
        <p14:creationId xmlns:p14="http://schemas.microsoft.com/office/powerpoint/2010/main" val="185352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26</a:t>
            </a:fld>
            <a:endParaRPr lang="en-GB" dirty="0"/>
          </a:p>
        </p:txBody>
      </p:sp>
    </p:spTree>
    <p:extLst>
      <p:ext uri="{BB962C8B-B14F-4D97-AF65-F5344CB8AC3E}">
        <p14:creationId xmlns:p14="http://schemas.microsoft.com/office/powerpoint/2010/main" val="3437812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27</a:t>
            </a:fld>
            <a:endParaRPr lang="en-GB" dirty="0"/>
          </a:p>
        </p:txBody>
      </p:sp>
    </p:spTree>
    <p:extLst>
      <p:ext uri="{BB962C8B-B14F-4D97-AF65-F5344CB8AC3E}">
        <p14:creationId xmlns:p14="http://schemas.microsoft.com/office/powerpoint/2010/main" val="2563405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31</a:t>
            </a:fld>
            <a:endParaRPr lang="en-GB" dirty="0"/>
          </a:p>
        </p:txBody>
      </p:sp>
    </p:spTree>
    <p:extLst>
      <p:ext uri="{BB962C8B-B14F-4D97-AF65-F5344CB8AC3E}">
        <p14:creationId xmlns:p14="http://schemas.microsoft.com/office/powerpoint/2010/main" val="745642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36</a:t>
            </a:fld>
            <a:endParaRPr lang="en-GB" dirty="0"/>
          </a:p>
        </p:txBody>
      </p:sp>
    </p:spTree>
    <p:extLst>
      <p:ext uri="{BB962C8B-B14F-4D97-AF65-F5344CB8AC3E}">
        <p14:creationId xmlns:p14="http://schemas.microsoft.com/office/powerpoint/2010/main" val="146723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D81518-8AD5-49CC-B774-4D66F72228B3}" type="slidenum">
              <a:rPr lang="en-GB" smtClean="0"/>
              <a:pPr/>
              <a:t>2</a:t>
            </a:fld>
            <a:endParaRPr lang="en-GB" dirty="0"/>
          </a:p>
        </p:txBody>
      </p:sp>
    </p:spTree>
    <p:extLst>
      <p:ext uri="{BB962C8B-B14F-4D97-AF65-F5344CB8AC3E}">
        <p14:creationId xmlns:p14="http://schemas.microsoft.com/office/powerpoint/2010/main" val="1116056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37</a:t>
            </a:fld>
            <a:endParaRPr lang="en-US"/>
          </a:p>
        </p:txBody>
      </p:sp>
    </p:spTree>
    <p:extLst>
      <p:ext uri="{BB962C8B-B14F-4D97-AF65-F5344CB8AC3E}">
        <p14:creationId xmlns:p14="http://schemas.microsoft.com/office/powerpoint/2010/main" val="3039741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3</a:t>
            </a:fld>
            <a:endParaRPr lang="en-US"/>
          </a:p>
        </p:txBody>
      </p:sp>
    </p:spTree>
    <p:extLst>
      <p:ext uri="{BB962C8B-B14F-4D97-AF65-F5344CB8AC3E}">
        <p14:creationId xmlns:p14="http://schemas.microsoft.com/office/powerpoint/2010/main" val="2418477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4538"/>
            <a:ext cx="4964112" cy="3722687"/>
          </a:xfrm>
        </p:spPr>
      </p:sp>
      <p:sp>
        <p:nvSpPr>
          <p:cNvPr id="3" name="Notes Placeholder 2"/>
          <p:cNvSpPr>
            <a:spLocks noGrp="1"/>
          </p:cNvSpPr>
          <p:nvPr>
            <p:ph type="body" idx="1"/>
            <p:custDataLst>
              <p:tags r:id="rId1"/>
            </p:custDataLst>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3BBD5F-CC6D-4A3E-8C98-729FCD76A977}" type="slidenum">
              <a:rPr lang="en-US" smtClean="0"/>
              <a:pPr/>
              <a:t>4</a:t>
            </a:fld>
            <a:endParaRPr lang="en-US"/>
          </a:p>
        </p:txBody>
      </p:sp>
    </p:spTree>
    <p:extLst>
      <p:ext uri="{BB962C8B-B14F-4D97-AF65-F5344CB8AC3E}">
        <p14:creationId xmlns:p14="http://schemas.microsoft.com/office/powerpoint/2010/main" val="1924217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4538"/>
            <a:ext cx="4964112" cy="3722687"/>
          </a:xfrm>
        </p:spPr>
      </p:sp>
      <p:sp>
        <p:nvSpPr>
          <p:cNvPr id="3" name="Notes Placeholder 2"/>
          <p:cNvSpPr>
            <a:spLocks noGrp="1"/>
          </p:cNvSpPr>
          <p:nvPr>
            <p:ph type="body" idx="1"/>
            <p:custDataLst>
              <p:tags r:id="rId1"/>
            </p:custDataLst>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3BBD5F-CC6D-4A3E-8C98-729FCD76A977}" type="slidenum">
              <a:rPr lang="en-US" smtClean="0"/>
              <a:pPr/>
              <a:t>5</a:t>
            </a:fld>
            <a:endParaRPr lang="en-US"/>
          </a:p>
        </p:txBody>
      </p:sp>
    </p:spTree>
    <p:extLst>
      <p:ext uri="{BB962C8B-B14F-4D97-AF65-F5344CB8AC3E}">
        <p14:creationId xmlns:p14="http://schemas.microsoft.com/office/powerpoint/2010/main" val="3998089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6</a:t>
            </a:fld>
            <a:endParaRPr lang="en-US"/>
          </a:p>
        </p:txBody>
      </p:sp>
    </p:spTree>
    <p:extLst>
      <p:ext uri="{BB962C8B-B14F-4D97-AF65-F5344CB8AC3E}">
        <p14:creationId xmlns:p14="http://schemas.microsoft.com/office/powerpoint/2010/main" val="119901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7</a:t>
            </a:fld>
            <a:endParaRPr lang="en-GB" dirty="0"/>
          </a:p>
        </p:txBody>
      </p:sp>
    </p:spTree>
    <p:extLst>
      <p:ext uri="{BB962C8B-B14F-4D97-AF65-F5344CB8AC3E}">
        <p14:creationId xmlns:p14="http://schemas.microsoft.com/office/powerpoint/2010/main" val="6017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F38562C-DDF8-4BB8-AE24-2E5EC045246B}" type="slidenum">
              <a:rPr lang="en-GB" smtClean="0"/>
              <a:pPr/>
              <a:t>8</a:t>
            </a:fld>
            <a:endParaRPr lang="en-GB" dirty="0"/>
          </a:p>
        </p:txBody>
      </p:sp>
    </p:spTree>
    <p:extLst>
      <p:ext uri="{BB962C8B-B14F-4D97-AF65-F5344CB8AC3E}">
        <p14:creationId xmlns:p14="http://schemas.microsoft.com/office/powerpoint/2010/main" val="2060770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7067B97-D027-42A7-B9A1-4198021FAEBF}" type="slidenum">
              <a:rPr lang="en-US" smtClean="0"/>
              <a:t>9</a:t>
            </a:fld>
            <a:endParaRPr lang="en-US"/>
          </a:p>
        </p:txBody>
      </p:sp>
    </p:spTree>
    <p:extLst>
      <p:ext uri="{BB962C8B-B14F-4D97-AF65-F5344CB8AC3E}">
        <p14:creationId xmlns:p14="http://schemas.microsoft.com/office/powerpoint/2010/main" val="241396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865ACE-0493-6647-A270-91F7FA7EEB02}"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381214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65ACE-0493-6647-A270-91F7FA7EEB02}"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225443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65ACE-0493-6647-A270-91F7FA7EEB02}"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1812380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13"/>
          <p:cNvSpPr>
            <a:spLocks noGrp="1" noChangeArrowheads="1"/>
          </p:cNvSpPr>
          <p:nvPr>
            <p:ph type="sldNum" sz="quarter" idx="10"/>
          </p:nvPr>
        </p:nvSpPr>
        <p:spPr>
          <a:xfrm>
            <a:off x="8420100" y="6499225"/>
            <a:ext cx="609600" cy="244475"/>
          </a:xfrm>
          <a:prstGeom prst="rect">
            <a:avLst/>
          </a:prstGeom>
          <a:ln/>
        </p:spPr>
        <p:txBody>
          <a:bodyPr/>
          <a:lstStyle>
            <a:lvl1pPr>
              <a:defRPr/>
            </a:lvl1pPr>
          </a:lstStyle>
          <a:p>
            <a:pPr>
              <a:defRPr/>
            </a:pPr>
            <a:fld id="{446C0F8F-F983-466C-AF52-6AF96A8BEB9F}" type="slidenum">
              <a:rPr lang="en-US"/>
              <a:pPr>
                <a:defRPr/>
              </a:pPr>
              <a:t>‹#›</a:t>
            </a:fld>
            <a:endParaRPr lang="en-US"/>
          </a:p>
        </p:txBody>
      </p:sp>
      <p:sp>
        <p:nvSpPr>
          <p:cNvPr id="7" name="Content Placeholder 2"/>
          <p:cNvSpPr>
            <a:spLocks noGrp="1"/>
          </p:cNvSpPr>
          <p:nvPr>
            <p:ph idx="1" hasCustomPrompt="1"/>
          </p:nvPr>
        </p:nvSpPr>
        <p:spPr>
          <a:xfrm>
            <a:off x="374650" y="1353788"/>
            <a:ext cx="8464551" cy="4772376"/>
          </a:xfrm>
        </p:spPr>
        <p:txBody>
          <a:bodyPr/>
          <a:lstStyle>
            <a:lvl1pPr marL="0" indent="0">
              <a:spcBef>
                <a:spcPts val="800"/>
              </a:spcBef>
              <a:buNone/>
              <a:defRPr/>
            </a:lvl1pPr>
          </a:lstStyle>
          <a:p>
            <a:pPr lvl="0"/>
            <a:r>
              <a:rPr lang="en-US" dirty="0" smtClean="0"/>
              <a:t>Content</a:t>
            </a:r>
            <a:endParaRPr lang="en-US" dirty="0"/>
          </a:p>
        </p:txBody>
      </p:sp>
    </p:spTree>
    <p:extLst>
      <p:ext uri="{BB962C8B-B14F-4D97-AF65-F5344CB8AC3E}">
        <p14:creationId xmlns:p14="http://schemas.microsoft.com/office/powerpoint/2010/main" val="428852116"/>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a:p>
        </p:txBody>
      </p:sp>
      <p:sp>
        <p:nvSpPr>
          <p:cNvPr id="7" name="Text Placeholder 6"/>
          <p:cNvSpPr>
            <a:spLocks noGrp="1"/>
          </p:cNvSpPr>
          <p:nvPr>
            <p:ph type="body" sz="quarter" idx="10"/>
          </p:nvPr>
        </p:nvSpPr>
        <p:spPr bwMode="gray"/>
        <p:txBody>
          <a:bodyPr/>
          <a:lstStyle>
            <a:lvl3pPr>
              <a:buClr>
                <a:schemeClr val="bg2"/>
              </a:buClr>
              <a:defRPr/>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17920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65ACE-0493-6647-A270-91F7FA7EEB02}"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146888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865ACE-0493-6647-A270-91F7FA7EEB02}"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293041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865ACE-0493-6647-A270-91F7FA7EEB02}"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3509236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865ACE-0493-6647-A270-91F7FA7EEB02}"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325289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65ACE-0493-6647-A270-91F7FA7EEB02}"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162892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65ACE-0493-6647-A270-91F7FA7EEB02}"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257568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865ACE-0493-6647-A270-91F7FA7EEB02}"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332354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865ACE-0493-6647-A270-91F7FA7EEB02}"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FF696-A639-D34C-A6F1-9E3AFA72AF27}" type="slidenum">
              <a:rPr lang="en-US" smtClean="0"/>
              <a:t>‹#›</a:t>
            </a:fld>
            <a:endParaRPr lang="en-US"/>
          </a:p>
        </p:txBody>
      </p:sp>
    </p:spTree>
    <p:extLst>
      <p:ext uri="{BB962C8B-B14F-4D97-AF65-F5344CB8AC3E}">
        <p14:creationId xmlns:p14="http://schemas.microsoft.com/office/powerpoint/2010/main" val="70564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31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65ACE-0493-6647-A270-91F7FA7EEB02}" type="datetimeFigureOut">
              <a:rPr lang="en-US" smtClean="0"/>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FF696-A639-D34C-A6F1-9E3AFA72AF27}" type="slidenum">
              <a:rPr lang="en-US" smtClean="0"/>
              <a:t>‹#›</a:t>
            </a:fld>
            <a:endParaRPr lang="en-US"/>
          </a:p>
        </p:txBody>
      </p:sp>
    </p:spTree>
    <p:extLst>
      <p:ext uri="{BB962C8B-B14F-4D97-AF65-F5344CB8AC3E}">
        <p14:creationId xmlns:p14="http://schemas.microsoft.com/office/powerpoint/2010/main" val="2477308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t>Global Mobility </a:t>
            </a:r>
            <a:br>
              <a:rPr lang="en-US" dirty="0" smtClean="0"/>
            </a:br>
            <a:r>
              <a:rPr lang="en-US" sz="3200" dirty="0" smtClean="0"/>
              <a:t>Attitudinal Survey</a:t>
            </a:r>
            <a:endParaRPr lang="en-US" sz="3200"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6835" y="5832768"/>
            <a:ext cx="1696165" cy="760651"/>
          </a:xfrm>
          <a:prstGeom prst="rect">
            <a:avLst/>
          </a:prstGeom>
        </p:spPr>
      </p:pic>
      <p:sp>
        <p:nvSpPr>
          <p:cNvPr id="9" name="TextBox 8"/>
          <p:cNvSpPr txBox="1"/>
          <p:nvPr/>
        </p:nvSpPr>
        <p:spPr>
          <a:xfrm>
            <a:off x="457199" y="4898581"/>
            <a:ext cx="6533436" cy="2031325"/>
          </a:xfrm>
          <a:prstGeom prst="rect">
            <a:avLst/>
          </a:prstGeom>
          <a:noFill/>
        </p:spPr>
        <p:txBody>
          <a:bodyPr wrap="square" rtlCol="0">
            <a:spAutoFit/>
          </a:bodyPr>
          <a:lstStyle/>
          <a:p>
            <a:r>
              <a:rPr lang="en-US" dirty="0"/>
              <a:t>David </a:t>
            </a:r>
            <a:r>
              <a:rPr lang="en-US" dirty="0" smtClean="0"/>
              <a:t>Platt, Staffing </a:t>
            </a:r>
            <a:r>
              <a:rPr lang="en-US" dirty="0"/>
              <a:t>and Mobility Manager</a:t>
            </a:r>
          </a:p>
          <a:p>
            <a:r>
              <a:rPr lang="en-US" dirty="0"/>
              <a:t>Agilent </a:t>
            </a:r>
            <a:r>
              <a:rPr lang="en-US" dirty="0" smtClean="0"/>
              <a:t>Technologies</a:t>
            </a:r>
          </a:p>
          <a:p>
            <a:endParaRPr lang="en-US" dirty="0" smtClean="0"/>
          </a:p>
          <a:p>
            <a:r>
              <a:rPr lang="en-US" dirty="0" smtClean="0"/>
              <a:t>Joseph Pernaselli, GPHR</a:t>
            </a:r>
          </a:p>
          <a:p>
            <a:r>
              <a:rPr lang="en-US" dirty="0" smtClean="0"/>
              <a:t>KPMG LLP</a:t>
            </a:r>
            <a:endParaRPr lang="en-US" dirty="0"/>
          </a:p>
          <a:p>
            <a:endParaRPr lang="en-US" dirty="0"/>
          </a:p>
          <a:p>
            <a:endParaRPr lang="en-US" dirty="0"/>
          </a:p>
        </p:txBody>
      </p:sp>
    </p:spTree>
    <p:extLst>
      <p:ext uri="{BB962C8B-B14F-4D97-AF65-F5344CB8AC3E}">
        <p14:creationId xmlns:p14="http://schemas.microsoft.com/office/powerpoint/2010/main" val="328781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Size</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How many active international assignments are in place today?</a:t>
            </a:r>
          </a:p>
          <a:p>
            <a:pPr marL="342891" indent="-342891">
              <a:buFont typeface="+mj-lt"/>
              <a:buAutoNum type="alphaUcPeriod"/>
            </a:pPr>
            <a:r>
              <a:rPr lang="en-US" dirty="0" smtClean="0"/>
              <a:t>0 - 50</a:t>
            </a:r>
          </a:p>
          <a:p>
            <a:pPr marL="342891" indent="-342891">
              <a:buFont typeface="+mj-lt"/>
              <a:buAutoNum type="alphaUcPeriod"/>
            </a:pPr>
            <a:r>
              <a:rPr lang="en-US" dirty="0" smtClean="0"/>
              <a:t>51 – 100</a:t>
            </a:r>
          </a:p>
          <a:p>
            <a:pPr marL="342891" indent="-342891">
              <a:buFont typeface="+mj-lt"/>
              <a:buAutoNum type="alphaUcPeriod"/>
            </a:pPr>
            <a:r>
              <a:rPr lang="en-US" dirty="0" smtClean="0"/>
              <a:t>101 - 500</a:t>
            </a:r>
          </a:p>
          <a:p>
            <a:pPr marL="342891" indent="-342891">
              <a:buFont typeface="+mj-lt"/>
              <a:buAutoNum type="alphaUcPeriod"/>
            </a:pPr>
            <a:r>
              <a:rPr lang="en-US" dirty="0" smtClean="0"/>
              <a:t>501 – 1,000</a:t>
            </a:r>
          </a:p>
          <a:p>
            <a:pPr marL="342891" indent="-342891">
              <a:buFont typeface="+mj-lt"/>
              <a:buAutoNum type="alphaUcPeriod"/>
            </a:pPr>
            <a:r>
              <a:rPr lang="en-US" dirty="0" smtClean="0"/>
              <a:t>1,001 – 5,000</a:t>
            </a:r>
          </a:p>
          <a:p>
            <a:pPr marL="342891" indent="-342891">
              <a:buFont typeface="+mj-lt"/>
              <a:buAutoNum type="alphaUcPeriod"/>
            </a:pPr>
            <a:r>
              <a:rPr lang="en-US" dirty="0" smtClean="0"/>
              <a:t>Over 5,000</a:t>
            </a:r>
          </a:p>
          <a:p>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10</a:t>
            </a:fld>
            <a:endParaRPr lang="en-US"/>
          </a:p>
        </p:txBody>
      </p:sp>
    </p:spTree>
    <p:extLst>
      <p:ext uri="{BB962C8B-B14F-4D97-AF65-F5344CB8AC3E}">
        <p14:creationId xmlns:p14="http://schemas.microsoft.com/office/powerpoint/2010/main" val="52082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Footprint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a:t>How many countries are </a:t>
            </a:r>
            <a:r>
              <a:rPr lang="en-US" dirty="0" smtClean="0"/>
              <a:t>home </a:t>
            </a:r>
            <a:r>
              <a:rPr lang="en-US" dirty="0"/>
              <a:t>country locations for your international assignees?</a:t>
            </a:r>
          </a:p>
          <a:p>
            <a:pPr marL="342891" indent="-342891">
              <a:buFont typeface="+mj-lt"/>
              <a:buAutoNum type="alphaUcPeriod"/>
            </a:pPr>
            <a:r>
              <a:rPr lang="en-US" dirty="0" smtClean="0"/>
              <a:t>5 or less</a:t>
            </a:r>
          </a:p>
          <a:p>
            <a:pPr marL="342891" indent="-342891">
              <a:buFont typeface="+mj-lt"/>
              <a:buAutoNum type="alphaUcPeriod"/>
            </a:pPr>
            <a:r>
              <a:rPr lang="en-US" dirty="0" smtClean="0"/>
              <a:t>6 - 10</a:t>
            </a:r>
          </a:p>
          <a:p>
            <a:pPr marL="342891" indent="-342891">
              <a:buFont typeface="+mj-lt"/>
              <a:buAutoNum type="alphaUcPeriod"/>
            </a:pPr>
            <a:r>
              <a:rPr lang="en-US" dirty="0" smtClean="0"/>
              <a:t>11 - 25</a:t>
            </a:r>
          </a:p>
          <a:p>
            <a:pPr marL="342891" indent="-342891">
              <a:buFont typeface="+mj-lt"/>
              <a:buAutoNum type="alphaUcPeriod"/>
            </a:pPr>
            <a:r>
              <a:rPr lang="en-US" dirty="0" smtClean="0"/>
              <a:t>26 - 50</a:t>
            </a:r>
          </a:p>
          <a:p>
            <a:pPr marL="342891" indent="-342891">
              <a:buFont typeface="+mj-lt"/>
              <a:buAutoNum type="alphaUcPeriod"/>
            </a:pPr>
            <a:r>
              <a:rPr lang="en-US" dirty="0" smtClean="0"/>
              <a:t>Over 50</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11</a:t>
            </a:fld>
            <a:endParaRPr lang="en-US"/>
          </a:p>
        </p:txBody>
      </p:sp>
    </p:spTree>
    <p:extLst>
      <p:ext uri="{BB962C8B-B14F-4D97-AF65-F5344CB8AC3E}">
        <p14:creationId xmlns:p14="http://schemas.microsoft.com/office/powerpoint/2010/main" val="24706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Geographical Footprint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a:t>How many countries are host country locations for your international assignees?</a:t>
            </a:r>
          </a:p>
          <a:p>
            <a:pPr marL="342891" indent="-342891">
              <a:buFont typeface="+mj-lt"/>
              <a:buAutoNum type="alphaUcPeriod"/>
            </a:pPr>
            <a:r>
              <a:rPr lang="en-US" dirty="0" smtClean="0"/>
              <a:t>5 or less</a:t>
            </a:r>
          </a:p>
          <a:p>
            <a:pPr marL="342891" indent="-342891">
              <a:buFont typeface="+mj-lt"/>
              <a:buAutoNum type="alphaUcPeriod"/>
            </a:pPr>
            <a:r>
              <a:rPr lang="en-US" dirty="0" smtClean="0"/>
              <a:t>6 - 10</a:t>
            </a:r>
          </a:p>
          <a:p>
            <a:pPr marL="342891" indent="-342891">
              <a:buFont typeface="+mj-lt"/>
              <a:buAutoNum type="alphaUcPeriod"/>
            </a:pPr>
            <a:r>
              <a:rPr lang="en-US" dirty="0" smtClean="0"/>
              <a:t>11 - 25</a:t>
            </a:r>
          </a:p>
          <a:p>
            <a:pPr marL="342891" indent="-342891">
              <a:buFont typeface="+mj-lt"/>
              <a:buAutoNum type="alphaUcPeriod"/>
            </a:pPr>
            <a:r>
              <a:rPr lang="en-US" dirty="0" smtClean="0"/>
              <a:t>26 - 50</a:t>
            </a:r>
          </a:p>
          <a:p>
            <a:pPr marL="342891" indent="-342891">
              <a:buFont typeface="+mj-lt"/>
              <a:buAutoNum type="alphaUcPeriod"/>
            </a:pPr>
            <a:r>
              <a:rPr lang="en-US" dirty="0" smtClean="0"/>
              <a:t>Over 50</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12</a:t>
            </a:fld>
            <a:endParaRPr lang="en-US"/>
          </a:p>
        </p:txBody>
      </p:sp>
    </p:spTree>
    <p:extLst>
      <p:ext uri="{BB962C8B-B14F-4D97-AF65-F5344CB8AC3E}">
        <p14:creationId xmlns:p14="http://schemas.microsoft.com/office/powerpoint/2010/main" val="424184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pPr marL="0" indent="0">
              <a:buNone/>
            </a:pPr>
            <a:r>
              <a:rPr lang="en-US" dirty="0" smtClean="0"/>
              <a:t>In my organization, which department best describes where the Global Mobility function is located:</a:t>
            </a:r>
          </a:p>
          <a:p>
            <a:pPr marL="342891" indent="-342891">
              <a:buFont typeface="+mj-lt"/>
              <a:buAutoNum type="alphaUcPeriod"/>
            </a:pPr>
            <a:r>
              <a:rPr lang="en-US" dirty="0" smtClean="0"/>
              <a:t>Compensation &amp; Benefits</a:t>
            </a:r>
          </a:p>
          <a:p>
            <a:pPr marL="342891" indent="-342891">
              <a:buFont typeface="+mj-lt"/>
              <a:buAutoNum type="alphaUcPeriod"/>
            </a:pPr>
            <a:r>
              <a:rPr lang="en-US" dirty="0" smtClean="0"/>
              <a:t>Recruiting &amp; Staffing/Talent</a:t>
            </a:r>
          </a:p>
          <a:p>
            <a:pPr marL="342891" indent="-342891">
              <a:buFont typeface="+mj-lt"/>
              <a:buAutoNum type="alphaUcPeriod"/>
            </a:pPr>
            <a:r>
              <a:rPr lang="en-US" dirty="0"/>
              <a:t>Finance/Payroll</a:t>
            </a:r>
          </a:p>
          <a:p>
            <a:pPr marL="342891" indent="-342891">
              <a:buFont typeface="+mj-lt"/>
              <a:buAutoNum type="alphaUcPeriod"/>
            </a:pPr>
            <a:r>
              <a:rPr lang="en-US" dirty="0" smtClean="0"/>
              <a:t>Corporate Tax</a:t>
            </a:r>
          </a:p>
          <a:p>
            <a:pPr marL="342891" indent="-342891">
              <a:buFont typeface="+mj-lt"/>
              <a:buAutoNum type="alphaUcPeriod"/>
            </a:pPr>
            <a:r>
              <a:rPr lang="en-US" dirty="0" smtClean="0"/>
              <a:t>International HR</a:t>
            </a:r>
          </a:p>
          <a:p>
            <a:pPr marL="342891" indent="-342891">
              <a:buFont typeface="+mj-lt"/>
              <a:buAutoNum type="alphaUcPeriod"/>
            </a:pPr>
            <a:r>
              <a:rPr lang="en-US" dirty="0" smtClean="0"/>
              <a:t>Other</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13</a:t>
            </a:fld>
            <a:endParaRPr lang="en-US"/>
          </a:p>
        </p:txBody>
      </p:sp>
    </p:spTree>
    <p:extLst>
      <p:ext uri="{BB962C8B-B14F-4D97-AF65-F5344CB8AC3E}">
        <p14:creationId xmlns:p14="http://schemas.microsoft.com/office/powerpoint/2010/main" val="58734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Assignee Selection</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fontScale="92500"/>
          </a:bodyPr>
          <a:lstStyle/>
          <a:p>
            <a:pPr marL="0" indent="0">
              <a:buNone/>
            </a:pPr>
            <a:r>
              <a:rPr lang="en-US" dirty="0" smtClean="0"/>
              <a:t>Select the following statement you agree with most:</a:t>
            </a:r>
          </a:p>
          <a:p>
            <a:pPr marL="342891" indent="-342891">
              <a:buFont typeface="+mj-lt"/>
              <a:buAutoNum type="alphaUcPeriod"/>
            </a:pPr>
            <a:r>
              <a:rPr lang="en-US" dirty="0" smtClean="0"/>
              <a:t>Assignees are “handed to us”; we become involved once the assignee is selected</a:t>
            </a:r>
          </a:p>
          <a:p>
            <a:pPr marL="342891" indent="-342891">
              <a:buFont typeface="+mj-lt"/>
              <a:buAutoNum type="alphaUcPeriod"/>
            </a:pPr>
            <a:r>
              <a:rPr lang="en-US" dirty="0" smtClean="0"/>
              <a:t>We partner with the business to find suitable assignees</a:t>
            </a:r>
          </a:p>
          <a:p>
            <a:pPr marL="342891" indent="-342891">
              <a:buFont typeface="+mj-lt"/>
              <a:buAutoNum type="alphaUcPeriod"/>
            </a:pPr>
            <a:r>
              <a:rPr lang="en-US" dirty="0" smtClean="0"/>
              <a:t>We partner with the Recruiting function to find suitable assignees</a:t>
            </a:r>
          </a:p>
          <a:p>
            <a:pPr marL="342891" indent="-342891">
              <a:buFont typeface="+mj-lt"/>
              <a:buAutoNum type="alphaUcPeriod"/>
            </a:pPr>
            <a:r>
              <a:rPr lang="en-US" dirty="0" smtClean="0"/>
              <a:t>Assignee selection is part of a bigger career plan for most of our assignees</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14</a:t>
            </a:fld>
            <a:endParaRPr lang="en-US"/>
          </a:p>
        </p:txBody>
      </p:sp>
    </p:spTree>
    <p:extLst>
      <p:ext uri="{BB962C8B-B14F-4D97-AF65-F5344CB8AC3E}">
        <p14:creationId xmlns:p14="http://schemas.microsoft.com/office/powerpoint/2010/main" val="199839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Assignee Selection</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fontScale="92500"/>
          </a:bodyPr>
          <a:lstStyle/>
          <a:p>
            <a:r>
              <a:rPr lang="en-US" dirty="0" smtClean="0"/>
              <a:t>Engagement with workforce planning and talent groups</a:t>
            </a:r>
          </a:p>
          <a:p>
            <a:r>
              <a:rPr lang="en-US" dirty="0" smtClean="0"/>
              <a:t>Working with business units with expatriate activity</a:t>
            </a:r>
          </a:p>
          <a:p>
            <a:r>
              <a:rPr lang="en-US" dirty="0" smtClean="0"/>
              <a:t>Leadership development, succession and career </a:t>
            </a:r>
            <a:r>
              <a:rPr lang="en-US" dirty="0" err="1" smtClean="0"/>
              <a:t>pathing</a:t>
            </a:r>
            <a:endParaRPr lang="en-US" dirty="0" smtClean="0"/>
          </a:p>
          <a:p>
            <a:r>
              <a:rPr lang="en-US" dirty="0" smtClean="0"/>
              <a:t>Assessment tools</a:t>
            </a:r>
          </a:p>
          <a:p>
            <a:r>
              <a:rPr lang="en-US" dirty="0" smtClean="0"/>
              <a:t>Fit to goals and performance development</a:t>
            </a:r>
          </a:p>
          <a:p>
            <a:r>
              <a:rPr lang="en-US" dirty="0" smtClean="0"/>
              <a:t>Success factors</a:t>
            </a:r>
          </a:p>
          <a:p>
            <a:r>
              <a:rPr lang="en-US" dirty="0" smtClean="0"/>
              <a:t>Traits</a:t>
            </a:r>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15</a:t>
            </a:fld>
            <a:endParaRPr lang="en-US"/>
          </a:p>
        </p:txBody>
      </p:sp>
    </p:spTree>
    <p:extLst>
      <p:ext uri="{BB962C8B-B14F-4D97-AF65-F5344CB8AC3E}">
        <p14:creationId xmlns:p14="http://schemas.microsoft.com/office/powerpoint/2010/main" val="130515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Repatriation</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Select which statement below that most closely aligns with your opinion:</a:t>
            </a:r>
          </a:p>
          <a:p>
            <a:pPr marL="342891" indent="-342891">
              <a:buFont typeface="+mj-lt"/>
              <a:buAutoNum type="alphaUcPeriod"/>
            </a:pPr>
            <a:r>
              <a:rPr lang="en-US" dirty="0" smtClean="0"/>
              <a:t>The company is more responsible for successful reentry than the assignee</a:t>
            </a:r>
          </a:p>
          <a:p>
            <a:pPr marL="342891" indent="-342891">
              <a:buFont typeface="+mj-lt"/>
              <a:buAutoNum type="alphaUcPeriod"/>
            </a:pPr>
            <a:r>
              <a:rPr lang="en-US" dirty="0" smtClean="0"/>
              <a:t>The assignee is more responsible for </a:t>
            </a:r>
            <a:r>
              <a:rPr lang="en-US" dirty="0"/>
              <a:t>successful reentry </a:t>
            </a:r>
            <a:r>
              <a:rPr lang="en-US" dirty="0" smtClean="0"/>
              <a:t>than the company</a:t>
            </a:r>
          </a:p>
          <a:p>
            <a:pPr marL="342891" indent="-342891">
              <a:buFont typeface="+mj-lt"/>
              <a:buAutoNum type="alphaUcPeriod"/>
            </a:pPr>
            <a:r>
              <a:rPr lang="en-US" dirty="0" smtClean="0"/>
              <a:t>Repatriation is not an important issue in my company</a:t>
            </a:r>
          </a:p>
          <a:p>
            <a:pPr marL="342891" indent="-342891">
              <a:buFont typeface="+mj-lt"/>
              <a:buAutoNum type="alphaUcPeriod"/>
            </a:pP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16</a:t>
            </a:fld>
            <a:endParaRPr lang="en-US"/>
          </a:p>
        </p:txBody>
      </p:sp>
    </p:spTree>
    <p:extLst>
      <p:ext uri="{BB962C8B-B14F-4D97-AF65-F5344CB8AC3E}">
        <p14:creationId xmlns:p14="http://schemas.microsoft.com/office/powerpoint/2010/main" val="187018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Repatriation – By degrees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sz="2800" dirty="0" smtClean="0"/>
              <a:t>Which degree of repatriation support best describes (realistically) your organization’s approach?</a:t>
            </a:r>
          </a:p>
          <a:p>
            <a:pPr marL="342891" indent="-342891">
              <a:buFont typeface="+mj-lt"/>
              <a:buAutoNum type="alphaUcPeriod"/>
            </a:pPr>
            <a:r>
              <a:rPr lang="en-US" sz="2800" dirty="0" smtClean="0"/>
              <a:t>We focus on the return relocation process.  We don’t have continued involvement once they’re back home.</a:t>
            </a:r>
          </a:p>
          <a:p>
            <a:pPr marL="342891" indent="-342891">
              <a:buFont typeface="+mj-lt"/>
              <a:buAutoNum type="alphaUcPeriod"/>
            </a:pPr>
            <a:r>
              <a:rPr lang="en-US" sz="2800" dirty="0" smtClean="0"/>
              <a:t>We’re happy to keep the repatriate employee in the organization for at least the next year.  We’re still involved with the returnee for a while.</a:t>
            </a:r>
          </a:p>
          <a:p>
            <a:pPr marL="342891" indent="-342891">
              <a:buFont typeface="+mj-lt"/>
              <a:buAutoNum type="alphaUcPeriod"/>
            </a:pPr>
            <a:r>
              <a:rPr lang="en-US" sz="2800" dirty="0" smtClean="0"/>
              <a:t>We have developed targeted repatriation/re-entry programs, driven by career objectives and manpower/talent planning.</a:t>
            </a:r>
          </a:p>
          <a:p>
            <a:pPr marL="342891" indent="-342891">
              <a:buFont typeface="+mj-lt"/>
              <a:buAutoNum type="alphaUcPeriod"/>
            </a:pPr>
            <a:endParaRPr lang="en-US" sz="2800" dirty="0" smtClean="0"/>
          </a:p>
          <a:p>
            <a:pPr marL="342891" indent="-342891">
              <a:buFont typeface="+mj-lt"/>
              <a:buAutoNum type="alphaUcPeriod"/>
            </a:pPr>
            <a:endParaRPr lang="en-US" sz="2800" dirty="0" smtClean="0"/>
          </a:p>
          <a:p>
            <a:pPr marL="342891" indent="-342891">
              <a:buFont typeface="+mj-lt"/>
              <a:buAutoNum type="alphaUcPeriod"/>
            </a:pPr>
            <a:endParaRPr lang="en-US" sz="2800"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17</a:t>
            </a:fld>
            <a:endParaRPr lang="en-US"/>
          </a:p>
        </p:txBody>
      </p:sp>
    </p:spTree>
    <p:extLst>
      <p:ext uri="{BB962C8B-B14F-4D97-AF65-F5344CB8AC3E}">
        <p14:creationId xmlns:p14="http://schemas.microsoft.com/office/powerpoint/2010/main" val="12676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Repatriation</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r>
              <a:rPr lang="en-US" dirty="0" smtClean="0"/>
              <a:t>Do not look at only who leaves; know what happened to those who stay</a:t>
            </a:r>
          </a:p>
          <a:p>
            <a:r>
              <a:rPr lang="en-US" dirty="0" smtClean="0"/>
              <a:t>Use of other repatriates</a:t>
            </a:r>
          </a:p>
          <a:p>
            <a:r>
              <a:rPr lang="en-US" dirty="0" smtClean="0"/>
              <a:t>Expectation setting</a:t>
            </a:r>
          </a:p>
          <a:p>
            <a:r>
              <a:rPr lang="en-US" dirty="0" smtClean="0"/>
              <a:t>Mentors</a:t>
            </a:r>
          </a:p>
          <a:p>
            <a:r>
              <a:rPr lang="en-US" dirty="0" smtClean="0"/>
              <a:t>Maximizing home leave</a:t>
            </a:r>
          </a:p>
          <a:p>
            <a:r>
              <a:rPr lang="en-US" dirty="0" smtClean="0"/>
              <a:t>Communications and interventions</a:t>
            </a:r>
          </a:p>
          <a:p>
            <a:r>
              <a:rPr lang="en-US" dirty="0" smtClean="0"/>
              <a:t>Workforce planning</a:t>
            </a:r>
          </a:p>
          <a:p>
            <a:r>
              <a:rPr lang="en-US" dirty="0" smtClean="0"/>
              <a:t>Documentation</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18</a:t>
            </a:fld>
            <a:endParaRPr lang="en-US"/>
          </a:p>
        </p:txBody>
      </p:sp>
    </p:spTree>
    <p:extLst>
      <p:ext uri="{BB962C8B-B14F-4D97-AF65-F5344CB8AC3E}">
        <p14:creationId xmlns:p14="http://schemas.microsoft.com/office/powerpoint/2010/main" val="2069362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Repatriation – One wish</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sz="2400" dirty="0" smtClean="0"/>
              <a:t>If you could immediately change one component of the repatriation process, it would be:</a:t>
            </a:r>
          </a:p>
          <a:p>
            <a:pPr marL="342891" indent="-342891">
              <a:buFont typeface="+mj-lt"/>
              <a:buAutoNum type="alphaUcPeriod"/>
            </a:pPr>
            <a:r>
              <a:rPr lang="en-US" sz="2400" dirty="0" smtClean="0"/>
              <a:t>Promote more of a shared responsibility between the assignee and the company</a:t>
            </a:r>
          </a:p>
          <a:p>
            <a:pPr marL="342891" indent="-342891">
              <a:buFont typeface="+mj-lt"/>
              <a:buAutoNum type="alphaUcPeriod"/>
            </a:pPr>
            <a:r>
              <a:rPr lang="en-US" sz="2400" dirty="0" smtClean="0"/>
              <a:t>Develop a smoother process sooner to find the right role for the assignee to assume after the assignment</a:t>
            </a:r>
          </a:p>
          <a:p>
            <a:pPr marL="342891" indent="-342891">
              <a:buFont typeface="+mj-lt"/>
              <a:buAutoNum type="alphaUcPeriod"/>
            </a:pPr>
            <a:r>
              <a:rPr lang="en-US" sz="2400" dirty="0" smtClean="0"/>
              <a:t>Establish options &amp; processes for talent managers to consider international assignments in the overall employment continuum</a:t>
            </a:r>
          </a:p>
          <a:p>
            <a:pPr marL="342891" indent="-342891">
              <a:buFont typeface="+mj-lt"/>
              <a:buAutoNum type="alphaUcPeriod"/>
            </a:pPr>
            <a:r>
              <a:rPr lang="en-US" sz="2400" dirty="0" smtClean="0"/>
              <a:t>Gain more insight from repatriates who separate to establish interventions to reduce exits</a:t>
            </a:r>
          </a:p>
          <a:p>
            <a:pPr marL="342891" indent="-342891">
              <a:buFont typeface="+mj-lt"/>
              <a:buAutoNum type="alphaUcPeriod"/>
            </a:pPr>
            <a:r>
              <a:rPr lang="en-US" sz="2400" dirty="0" smtClean="0"/>
              <a:t>I’d wish for something else</a:t>
            </a:r>
          </a:p>
          <a:p>
            <a:pPr marL="342891" indent="-342891">
              <a:buFont typeface="+mj-lt"/>
              <a:buAutoNum type="alphaUcPeriod"/>
            </a:pPr>
            <a:endParaRPr lang="en-US" sz="2400" dirty="0" smtClean="0"/>
          </a:p>
          <a:p>
            <a:pPr marL="342891" indent="-342891">
              <a:buFont typeface="+mj-lt"/>
              <a:buAutoNum type="alphaUcPeriod"/>
            </a:pPr>
            <a:endParaRPr lang="en-US" sz="2400" dirty="0" smtClean="0"/>
          </a:p>
          <a:p>
            <a:pPr marL="342891" indent="-342891">
              <a:buFont typeface="+mj-lt"/>
              <a:buAutoNum type="alphaUcPeriod"/>
            </a:pPr>
            <a:endParaRPr lang="en-US" sz="2400"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19</a:t>
            </a:fld>
            <a:endParaRPr lang="en-US"/>
          </a:p>
        </p:txBody>
      </p:sp>
    </p:spTree>
    <p:extLst>
      <p:ext uri="{BB962C8B-B14F-4D97-AF65-F5344CB8AC3E}">
        <p14:creationId xmlns:p14="http://schemas.microsoft.com/office/powerpoint/2010/main" val="405765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Poll Everywhere</a:t>
            </a:r>
            <a:endParaRPr lang="en-US" dirty="0"/>
          </a:p>
        </p:txBody>
      </p:sp>
      <p:sp>
        <p:nvSpPr>
          <p:cNvPr id="2" name="Slide Number Placeholder 1"/>
          <p:cNvSpPr>
            <a:spLocks noGrp="1"/>
          </p:cNvSpPr>
          <p:nvPr>
            <p:ph type="sldNum" sz="quarter" idx="10"/>
          </p:nvPr>
        </p:nvSpPr>
        <p:spPr/>
        <p:txBody>
          <a:bodyPr/>
          <a:lstStyle/>
          <a:p>
            <a:pPr>
              <a:defRPr/>
            </a:pPr>
            <a:fld id="{FDC6BE21-A984-4869-9697-D9240453D28F}" type="slidenum">
              <a:rPr lang="en-US" smtClean="0"/>
              <a:pPr>
                <a:defRPr/>
              </a:pPr>
              <a:t>2</a:t>
            </a:fld>
            <a:endParaRPr lang="en-US"/>
          </a:p>
        </p:txBody>
      </p:sp>
      <p:sp>
        <p:nvSpPr>
          <p:cNvPr id="4" name="Content Placeholder 3"/>
          <p:cNvSpPr>
            <a:spLocks noGrp="1"/>
          </p:cNvSpPr>
          <p:nvPr>
            <p:ph idx="1"/>
          </p:nvPr>
        </p:nvSpPr>
        <p:spPr/>
        <p:txBody>
          <a:bodyPr>
            <a:normAutofit fontScale="92500" lnSpcReduction="20000"/>
          </a:bodyPr>
          <a:lstStyle/>
          <a:p>
            <a:r>
              <a:rPr lang="en-US" dirty="0" smtClean="0"/>
              <a:t>During </a:t>
            </a:r>
            <a:r>
              <a:rPr lang="en-US" dirty="0"/>
              <a:t>this event we will be using Poll Everywhere – an audience polling application utilizing the texting functionality of your cell phone.</a:t>
            </a:r>
          </a:p>
          <a:p>
            <a:endParaRPr lang="en-US" dirty="0"/>
          </a:p>
          <a:p>
            <a:r>
              <a:rPr lang="en-US" dirty="0"/>
              <a:t>Although your text response to Poll Everywhere will initially capture your cell phone number, it is our intent to treat your responses to all polling questions that are asked today as anonymous.   Hence, all responses and the associated cell phone numbers will be deleted from our Poll Everywhere account immediately after this event. </a:t>
            </a:r>
          </a:p>
        </p:txBody>
      </p:sp>
    </p:spTree>
    <p:extLst>
      <p:ext uri="{BB962C8B-B14F-4D97-AF65-F5344CB8AC3E}">
        <p14:creationId xmlns:p14="http://schemas.microsoft.com/office/powerpoint/2010/main" val="2747759729"/>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Declines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sz="2400" dirty="0" smtClean="0"/>
              <a:t>Think about employees who did not accept international assignment opportunities in your organization and select the statement you think best reflects overall why there was a decline.</a:t>
            </a:r>
          </a:p>
          <a:p>
            <a:pPr marL="342891" indent="-342891">
              <a:buFont typeface="+mj-lt"/>
              <a:buAutoNum type="alphaUcPeriod"/>
            </a:pPr>
            <a:r>
              <a:rPr lang="en-US" sz="2400" dirty="0" smtClean="0"/>
              <a:t>The assignment was perceived not good for my career</a:t>
            </a:r>
          </a:p>
          <a:p>
            <a:pPr marL="342891" indent="-342891">
              <a:buFont typeface="+mj-lt"/>
              <a:buAutoNum type="alphaUcPeriod"/>
            </a:pPr>
            <a:r>
              <a:rPr lang="en-US" sz="2400" dirty="0" smtClean="0"/>
              <a:t>Family issue: Spousal Career</a:t>
            </a:r>
          </a:p>
          <a:p>
            <a:pPr marL="342891" indent="-342891">
              <a:buFont typeface="+mj-lt"/>
              <a:buAutoNum type="alphaUcPeriod"/>
            </a:pPr>
            <a:r>
              <a:rPr lang="en-US" sz="2400" dirty="0" smtClean="0"/>
              <a:t>Family issue: Children or Eldercare concern</a:t>
            </a:r>
          </a:p>
          <a:p>
            <a:pPr marL="342891" indent="-342891">
              <a:buFont typeface="+mj-lt"/>
              <a:buAutoNum type="alphaUcPeriod"/>
            </a:pPr>
            <a:r>
              <a:rPr lang="en-US" sz="2400" dirty="0" smtClean="0"/>
              <a:t>Compensation: The salary or package was perceived inadequate</a:t>
            </a:r>
          </a:p>
          <a:p>
            <a:pPr marL="342891" indent="-342891">
              <a:buFont typeface="+mj-lt"/>
              <a:buAutoNum type="alphaUcPeriod"/>
            </a:pPr>
            <a:r>
              <a:rPr lang="en-US" sz="2400" dirty="0"/>
              <a:t>Safety &amp; Environment </a:t>
            </a:r>
            <a:r>
              <a:rPr lang="en-US" sz="2400" dirty="0" smtClean="0"/>
              <a:t>issues perceived </a:t>
            </a:r>
            <a:r>
              <a:rPr lang="en-US" sz="2400" dirty="0"/>
              <a:t>in the host location</a:t>
            </a:r>
          </a:p>
          <a:p>
            <a:pPr marL="342891" indent="-342891">
              <a:buFont typeface="+mj-lt"/>
              <a:buAutoNum type="alphaUcPeriod"/>
            </a:pPr>
            <a:r>
              <a:rPr lang="en-US" sz="2400" dirty="0" smtClean="0"/>
              <a:t>I am not aware of any declines</a:t>
            </a:r>
          </a:p>
          <a:p>
            <a:pPr marL="342891" indent="-342891">
              <a:buFont typeface="+mj-lt"/>
              <a:buAutoNum type="alphaUcPeriod"/>
            </a:pPr>
            <a:endParaRPr lang="en-US" sz="2400" dirty="0" smtClean="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20</a:t>
            </a:fld>
            <a:endParaRPr lang="en-US"/>
          </a:p>
        </p:txBody>
      </p:sp>
    </p:spTree>
    <p:extLst>
      <p:ext uri="{BB962C8B-B14F-4D97-AF65-F5344CB8AC3E}">
        <p14:creationId xmlns:p14="http://schemas.microsoft.com/office/powerpoint/2010/main" val="197981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Declines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r>
              <a:rPr lang="en-US" dirty="0" smtClean="0"/>
              <a:t>Policy fit to assignee needs</a:t>
            </a:r>
          </a:p>
          <a:p>
            <a:r>
              <a:rPr lang="en-US" dirty="0" smtClean="0"/>
              <a:t>“Reputational Risk” of international assignments</a:t>
            </a:r>
          </a:p>
          <a:p>
            <a:r>
              <a:rPr lang="en-US" dirty="0" smtClean="0"/>
              <a:t>Career implications</a:t>
            </a:r>
          </a:p>
          <a:p>
            <a:r>
              <a:rPr lang="en-US" dirty="0" smtClean="0"/>
              <a:t>Expectation setting and the value in packages</a:t>
            </a:r>
          </a:p>
          <a:p>
            <a:r>
              <a:rPr lang="en-US" dirty="0" smtClean="0"/>
              <a:t>Supplemental support for difficult locations</a:t>
            </a:r>
          </a:p>
          <a:p>
            <a:r>
              <a:rPr lang="en-US" dirty="0" smtClean="0"/>
              <a:t>“Profiling”</a:t>
            </a:r>
          </a:p>
          <a:p>
            <a:r>
              <a:rPr lang="en-US" dirty="0" smtClean="0"/>
              <a:t>“Opt-outs” can be good</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21</a:t>
            </a:fld>
            <a:endParaRPr lang="en-US"/>
          </a:p>
        </p:txBody>
      </p:sp>
    </p:spTree>
    <p:extLst>
      <p:ext uri="{BB962C8B-B14F-4D97-AF65-F5344CB8AC3E}">
        <p14:creationId xmlns:p14="http://schemas.microsoft.com/office/powerpoint/2010/main" val="1247894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pPr marL="0" indent="0">
              <a:buNone/>
            </a:pPr>
            <a:r>
              <a:rPr lang="en-US" dirty="0" smtClean="0"/>
              <a:t>When there’s conflict in managing international assignments, where does conflict erupt most frequently?</a:t>
            </a:r>
          </a:p>
          <a:p>
            <a:pPr marL="342891" indent="-342891">
              <a:buFont typeface="+mj-lt"/>
              <a:buAutoNum type="alphaUcPeriod"/>
            </a:pPr>
            <a:r>
              <a:rPr lang="en-US" dirty="0" smtClean="0"/>
              <a:t>The business or manager (home country)</a:t>
            </a:r>
          </a:p>
          <a:p>
            <a:pPr marL="342891" indent="-342891">
              <a:buFont typeface="+mj-lt"/>
              <a:buAutoNum type="alphaUcPeriod"/>
            </a:pPr>
            <a:r>
              <a:rPr lang="en-US" dirty="0" smtClean="0"/>
              <a:t>Other parts of HR</a:t>
            </a:r>
          </a:p>
          <a:p>
            <a:pPr marL="342891" indent="-342891">
              <a:buFont typeface="+mj-lt"/>
              <a:buAutoNum type="alphaUcPeriod"/>
            </a:pPr>
            <a:r>
              <a:rPr lang="en-US" dirty="0" smtClean="0"/>
              <a:t>The assignee</a:t>
            </a:r>
          </a:p>
          <a:p>
            <a:pPr marL="342891" indent="-342891">
              <a:buFont typeface="+mj-lt"/>
              <a:buAutoNum type="alphaUcPeriod"/>
            </a:pPr>
            <a:r>
              <a:rPr lang="en-US" dirty="0" smtClean="0"/>
              <a:t>The host country location</a:t>
            </a:r>
          </a:p>
          <a:p>
            <a:pPr marL="342891" indent="-342891">
              <a:buFont typeface="+mj-lt"/>
              <a:buAutoNum type="alphaUcPeriod"/>
            </a:pPr>
            <a:r>
              <a:rPr lang="en-US" dirty="0" smtClean="0"/>
              <a:t>Finance</a:t>
            </a:r>
          </a:p>
          <a:p>
            <a:pPr marL="342891" indent="-342891">
              <a:buFont typeface="+mj-lt"/>
              <a:buAutoNum type="alphaUcPeriod"/>
            </a:pPr>
            <a:r>
              <a:rPr lang="en-US" dirty="0" smtClean="0"/>
              <a:t>Vendors/Suppliers</a:t>
            </a:r>
          </a:p>
          <a:p>
            <a:pPr marL="342891" indent="-342891">
              <a:buFont typeface="+mj-lt"/>
              <a:buAutoNum type="alphaUcPeriod"/>
            </a:pP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22</a:t>
            </a:fld>
            <a:endParaRPr lang="en-US"/>
          </a:p>
        </p:txBody>
      </p:sp>
    </p:spTree>
    <p:extLst>
      <p:ext uri="{BB962C8B-B14F-4D97-AF65-F5344CB8AC3E}">
        <p14:creationId xmlns:p14="http://schemas.microsoft.com/office/powerpoint/2010/main" val="243625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Containing conflict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r>
              <a:rPr lang="en-US" dirty="0" smtClean="0"/>
              <a:t>“Top-down” communication</a:t>
            </a:r>
          </a:p>
          <a:p>
            <a:r>
              <a:rPr lang="en-US" dirty="0" smtClean="0"/>
              <a:t>Education and awareness</a:t>
            </a:r>
          </a:p>
          <a:p>
            <a:r>
              <a:rPr lang="en-US" dirty="0" smtClean="0"/>
              <a:t>Policy and program sharing</a:t>
            </a:r>
          </a:p>
          <a:p>
            <a:r>
              <a:rPr lang="en-US" dirty="0" smtClean="0"/>
              <a:t>Broader HR support</a:t>
            </a:r>
          </a:p>
          <a:p>
            <a:r>
              <a:rPr lang="en-US" dirty="0" smtClean="0"/>
              <a:t>Expectation setting</a:t>
            </a:r>
          </a:p>
          <a:p>
            <a:r>
              <a:rPr lang="en-US" dirty="0" smtClean="0"/>
              <a:t>Know your costs</a:t>
            </a:r>
          </a:p>
          <a:p>
            <a:r>
              <a:rPr lang="en-US" dirty="0" smtClean="0"/>
              <a:t>Supplier fit to your organization</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23</a:t>
            </a:fld>
            <a:endParaRPr lang="en-US"/>
          </a:p>
        </p:txBody>
      </p:sp>
    </p:spTree>
    <p:extLst>
      <p:ext uri="{BB962C8B-B14F-4D97-AF65-F5344CB8AC3E}">
        <p14:creationId xmlns:p14="http://schemas.microsoft.com/office/powerpoint/2010/main" val="2221860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Which describes your organization’s approach (in the majority of instances)?</a:t>
            </a:r>
          </a:p>
          <a:p>
            <a:pPr marL="342891" indent="-342891">
              <a:buFont typeface="+mj-lt"/>
              <a:buAutoNum type="alphaUcPeriod"/>
            </a:pPr>
            <a:r>
              <a:rPr lang="en-US" dirty="0" smtClean="0"/>
              <a:t>We find out about an assignee and then prepare a cost estimate</a:t>
            </a:r>
          </a:p>
          <a:p>
            <a:pPr marL="342891" indent="-342891">
              <a:buFont typeface="+mj-lt"/>
              <a:buAutoNum type="alphaUcPeriod"/>
            </a:pPr>
            <a:r>
              <a:rPr lang="en-US" dirty="0" smtClean="0"/>
              <a:t>We prepare a cost estimate first then an opportunity is presented to the assignee</a:t>
            </a:r>
          </a:p>
          <a:p>
            <a:pPr marL="342891" indent="-342891">
              <a:buFont typeface="+mj-lt"/>
              <a:buAutoNum type="alphaUcPeriod"/>
            </a:pPr>
            <a:r>
              <a:rPr lang="en-US" dirty="0" smtClean="0"/>
              <a:t>We do not estimate assignment costs</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24</a:t>
            </a:fld>
            <a:endParaRPr lang="en-US"/>
          </a:p>
        </p:txBody>
      </p:sp>
    </p:spTree>
    <p:extLst>
      <p:ext uri="{BB962C8B-B14F-4D97-AF65-F5344CB8AC3E}">
        <p14:creationId xmlns:p14="http://schemas.microsoft.com/office/powerpoint/2010/main" val="418806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pPr marL="0" indent="0">
              <a:buNone/>
            </a:pPr>
            <a:r>
              <a:rPr lang="en-US" dirty="0" smtClean="0"/>
              <a:t>Which describes your organization’s approach (in the majority of instances)?</a:t>
            </a:r>
          </a:p>
          <a:p>
            <a:pPr marL="342891" indent="-342891">
              <a:buFont typeface="+mj-lt"/>
              <a:buAutoNum type="alphaUcPeriod"/>
            </a:pPr>
            <a:r>
              <a:rPr lang="en-US" dirty="0" smtClean="0"/>
              <a:t>We prepare the cost estimate when the assignment starts</a:t>
            </a:r>
          </a:p>
          <a:p>
            <a:pPr marL="342891" indent="-342891">
              <a:buFont typeface="+mj-lt"/>
              <a:buAutoNum type="alphaUcPeriod"/>
            </a:pPr>
            <a:r>
              <a:rPr lang="en-US" dirty="0"/>
              <a:t>We prepare the cost estimate when the assignment </a:t>
            </a:r>
            <a:r>
              <a:rPr lang="en-US" dirty="0" smtClean="0"/>
              <a:t>starts, and re-calculate the estimate at least annually</a:t>
            </a:r>
          </a:p>
          <a:p>
            <a:pPr marL="342891" indent="-342891">
              <a:buFont typeface="+mj-lt"/>
              <a:buAutoNum type="alphaUcPeriod"/>
            </a:pPr>
            <a:r>
              <a:rPr lang="en-US" dirty="0" smtClean="0"/>
              <a:t>We only prepare an estimate if asked</a:t>
            </a:r>
            <a:endParaRPr lang="en-US" dirty="0"/>
          </a:p>
          <a:p>
            <a:pPr marL="342891" indent="-342891">
              <a:buFont typeface="+mj-lt"/>
              <a:buAutoNum type="alphaUcPeriod"/>
            </a:pPr>
            <a:r>
              <a:rPr lang="en-US" dirty="0" smtClean="0"/>
              <a:t>We do not estimate assignment costs</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25</a:t>
            </a:fld>
            <a:endParaRPr lang="en-US"/>
          </a:p>
        </p:txBody>
      </p:sp>
    </p:spTree>
    <p:extLst>
      <p:ext uri="{BB962C8B-B14F-4D97-AF65-F5344CB8AC3E}">
        <p14:creationId xmlns:p14="http://schemas.microsoft.com/office/powerpoint/2010/main" val="181166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cost estimate process flow </a:t>
            </a:r>
            <a:endParaRPr lang="en-US" dirty="0"/>
          </a:p>
        </p:txBody>
      </p:sp>
      <p:sp>
        <p:nvSpPr>
          <p:cNvPr id="23" name="AutoShape 6"/>
          <p:cNvSpPr>
            <a:spLocks noChangeArrowheads="1"/>
          </p:cNvSpPr>
          <p:nvPr/>
        </p:nvSpPr>
        <p:spPr bwMode="auto">
          <a:xfrm rot="5400000">
            <a:off x="-328789" y="1760243"/>
            <a:ext cx="3609975" cy="3577829"/>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solidFill>
            <a:srgbClr val="97989A"/>
          </a:solidFill>
          <a:ln w="19050" algn="ctr">
            <a:solidFill>
              <a:schemeClr val="bg1"/>
            </a:solidFill>
            <a:miter lim="800000"/>
            <a:headEnd/>
            <a:tailEnd/>
          </a:ln>
          <a:effectLst/>
        </p:spPr>
        <p:txBody>
          <a:bodyPr lIns="67500" tIns="67500" anchor="ctr"/>
          <a:lstStyle/>
          <a:p>
            <a:endParaRPr lang="en-US" sz="1351" dirty="0"/>
          </a:p>
        </p:txBody>
      </p:sp>
      <p:sp>
        <p:nvSpPr>
          <p:cNvPr id="22" name="Rectangle 5"/>
          <p:cNvSpPr>
            <a:spLocks noChangeArrowheads="1"/>
          </p:cNvSpPr>
          <p:nvPr/>
        </p:nvSpPr>
        <p:spPr bwMode="auto">
          <a:xfrm>
            <a:off x="2925598" y="2162798"/>
            <a:ext cx="3858028" cy="230833"/>
          </a:xfrm>
          <a:prstGeom prst="rect">
            <a:avLst/>
          </a:prstGeom>
          <a:solidFill>
            <a:srgbClr val="E3C9E3"/>
          </a:solidFill>
          <a:ln w="9525">
            <a:noFill/>
            <a:miter lim="800000"/>
            <a:headEnd/>
            <a:tailEnd/>
          </a:ln>
          <a:effectLst/>
        </p:spPr>
        <p:txBody>
          <a:bodyPr wrap="square" lIns="34291" tIns="34291" rIns="34291" bIns="34291">
            <a:noAutofit/>
          </a:bodyPr>
          <a:lstStyle/>
          <a:p>
            <a:pPr defTabSz="571486"/>
            <a:r>
              <a:rPr lang="fr-FR" sz="1051" dirty="0"/>
              <a:t>GM determines appropriate policy/package components</a:t>
            </a:r>
          </a:p>
        </p:txBody>
      </p:sp>
      <p:sp>
        <p:nvSpPr>
          <p:cNvPr id="24" name="Arc 7"/>
          <p:cNvSpPr>
            <a:spLocks/>
          </p:cNvSpPr>
          <p:nvPr/>
        </p:nvSpPr>
        <p:spPr bwMode="auto">
          <a:xfrm>
            <a:off x="1285105" y="2050162"/>
            <a:ext cx="1476375" cy="3026569"/>
          </a:xfrm>
          <a:custGeom>
            <a:avLst/>
            <a:gdLst>
              <a:gd name="G0" fmla="+- 35 0 0"/>
              <a:gd name="G1" fmla="+- 21600 0 0"/>
              <a:gd name="G2" fmla="+- 21600 0 0"/>
              <a:gd name="T0" fmla="*/ 35 w 21635"/>
              <a:gd name="T1" fmla="*/ 0 h 43200"/>
              <a:gd name="T2" fmla="*/ 0 w 21635"/>
              <a:gd name="T3" fmla="*/ 43200 h 43200"/>
              <a:gd name="T4" fmla="*/ 35 w 21635"/>
              <a:gd name="T5" fmla="*/ 21600 h 43200"/>
            </a:gdLst>
            <a:ahLst/>
            <a:cxnLst>
              <a:cxn ang="0">
                <a:pos x="T0" y="T1"/>
              </a:cxn>
              <a:cxn ang="0">
                <a:pos x="T2" y="T3"/>
              </a:cxn>
              <a:cxn ang="0">
                <a:pos x="T4" y="T5"/>
              </a:cxn>
            </a:cxnLst>
            <a:rect l="0" t="0" r="r" b="b"/>
            <a:pathLst>
              <a:path w="21635" h="43200" fill="none" extrusionOk="0">
                <a:moveTo>
                  <a:pt x="34" y="0"/>
                </a:moveTo>
                <a:cubicBezTo>
                  <a:pt x="11964" y="0"/>
                  <a:pt x="21635" y="9670"/>
                  <a:pt x="21635" y="21600"/>
                </a:cubicBezTo>
                <a:cubicBezTo>
                  <a:pt x="21635" y="33529"/>
                  <a:pt x="11964" y="43200"/>
                  <a:pt x="35" y="43200"/>
                </a:cubicBezTo>
                <a:cubicBezTo>
                  <a:pt x="23" y="43200"/>
                  <a:pt x="11" y="43199"/>
                  <a:pt x="0" y="43199"/>
                </a:cubicBezTo>
              </a:path>
              <a:path w="21635" h="43200" stroke="0" extrusionOk="0">
                <a:moveTo>
                  <a:pt x="34" y="0"/>
                </a:moveTo>
                <a:cubicBezTo>
                  <a:pt x="11964" y="0"/>
                  <a:pt x="21635" y="9670"/>
                  <a:pt x="21635" y="21600"/>
                </a:cubicBezTo>
                <a:cubicBezTo>
                  <a:pt x="21635" y="33529"/>
                  <a:pt x="11964" y="43200"/>
                  <a:pt x="35" y="43200"/>
                </a:cubicBezTo>
                <a:cubicBezTo>
                  <a:pt x="23" y="43200"/>
                  <a:pt x="11" y="43199"/>
                  <a:pt x="0" y="43199"/>
                </a:cubicBezTo>
                <a:lnTo>
                  <a:pt x="35" y="21600"/>
                </a:lnTo>
                <a:close/>
              </a:path>
            </a:pathLst>
          </a:custGeom>
          <a:solidFill>
            <a:srgbClr val="97989A"/>
          </a:solidFill>
          <a:ln w="19050">
            <a:noFill/>
            <a:round/>
            <a:headEnd/>
            <a:tailEnd/>
          </a:ln>
          <a:effectLst/>
        </p:spPr>
        <p:txBody>
          <a:bodyPr lIns="67500" tIns="67500" anchor="ctr"/>
          <a:lstStyle/>
          <a:p>
            <a:endParaRPr lang="en-US" sz="1351" dirty="0"/>
          </a:p>
        </p:txBody>
      </p:sp>
      <p:sp>
        <p:nvSpPr>
          <p:cNvPr id="25" name="Rectangle 8"/>
          <p:cNvSpPr>
            <a:spLocks noChangeArrowheads="1"/>
          </p:cNvSpPr>
          <p:nvPr/>
        </p:nvSpPr>
        <p:spPr bwMode="auto">
          <a:xfrm>
            <a:off x="2322267" y="1728865"/>
            <a:ext cx="3858028" cy="230833"/>
          </a:xfrm>
          <a:prstGeom prst="rect">
            <a:avLst/>
          </a:prstGeom>
          <a:solidFill>
            <a:srgbClr val="BFDEE4"/>
          </a:solidFill>
          <a:ln w="9525">
            <a:noFill/>
            <a:miter lim="800000"/>
            <a:headEnd/>
            <a:tailEnd/>
          </a:ln>
          <a:effectLst/>
        </p:spPr>
        <p:txBody>
          <a:bodyPr wrap="square" lIns="34291" tIns="34291" rIns="34291" bIns="34291">
            <a:noAutofit/>
          </a:bodyPr>
          <a:lstStyle/>
          <a:p>
            <a:pPr defTabSz="571486"/>
            <a:r>
              <a:rPr lang="en-US" sz="1051" dirty="0"/>
              <a:t>BU requests an assignment </a:t>
            </a:r>
            <a:endParaRPr lang="fr-FR" sz="1051" dirty="0"/>
          </a:p>
        </p:txBody>
      </p:sp>
      <p:sp>
        <p:nvSpPr>
          <p:cNvPr id="26" name="Rectangle 9"/>
          <p:cNvSpPr>
            <a:spLocks noChangeArrowheads="1"/>
          </p:cNvSpPr>
          <p:nvPr/>
        </p:nvSpPr>
        <p:spPr bwMode="auto">
          <a:xfrm>
            <a:off x="3077995" y="4561173"/>
            <a:ext cx="3858028" cy="230833"/>
          </a:xfrm>
          <a:prstGeom prst="rect">
            <a:avLst/>
          </a:prstGeom>
          <a:solidFill>
            <a:srgbClr val="F1D3BF"/>
          </a:solidFill>
          <a:ln w="9525">
            <a:noFill/>
            <a:miter lim="800000"/>
            <a:headEnd/>
            <a:tailEnd/>
          </a:ln>
          <a:effectLst/>
        </p:spPr>
        <p:txBody>
          <a:bodyPr wrap="square" lIns="34291" tIns="34291" rIns="34291" bIns="34291">
            <a:noAutofit/>
          </a:bodyPr>
          <a:lstStyle/>
          <a:p>
            <a:pPr defTabSz="571486"/>
            <a:r>
              <a:rPr lang="en-US" sz="1051" dirty="0"/>
              <a:t>If approved GM forwards cost estimate to Accounting</a:t>
            </a:r>
            <a:endParaRPr lang="fr-FR" sz="1051" dirty="0"/>
          </a:p>
        </p:txBody>
      </p:sp>
      <p:sp>
        <p:nvSpPr>
          <p:cNvPr id="27" name="Rectangle 10"/>
          <p:cNvSpPr>
            <a:spLocks noChangeArrowheads="1"/>
          </p:cNvSpPr>
          <p:nvPr/>
        </p:nvSpPr>
        <p:spPr bwMode="auto">
          <a:xfrm>
            <a:off x="3279963" y="2706624"/>
            <a:ext cx="3858028" cy="230833"/>
          </a:xfrm>
          <a:prstGeom prst="rect">
            <a:avLst/>
          </a:prstGeom>
          <a:solidFill>
            <a:srgbClr val="E9E7DB"/>
          </a:solidFill>
          <a:ln w="9525" algn="ctr">
            <a:noFill/>
            <a:miter lim="800000"/>
            <a:headEnd/>
            <a:tailEnd/>
          </a:ln>
          <a:effectLst/>
        </p:spPr>
        <p:txBody>
          <a:bodyPr wrap="square" lIns="34291" tIns="34291" rIns="34291" bIns="34291">
            <a:noAutofit/>
          </a:bodyPr>
          <a:lstStyle/>
          <a:p>
            <a:pPr defTabSz="571486"/>
            <a:r>
              <a:rPr lang="en-US" sz="1051" dirty="0"/>
              <a:t>GM prepares a cost estimate OR </a:t>
            </a:r>
            <a:endParaRPr lang="fr-FR" sz="1051" dirty="0"/>
          </a:p>
        </p:txBody>
      </p:sp>
      <p:sp>
        <p:nvSpPr>
          <p:cNvPr id="28" name="Rectangle 11"/>
          <p:cNvSpPr>
            <a:spLocks noChangeArrowheads="1"/>
          </p:cNvSpPr>
          <p:nvPr/>
        </p:nvSpPr>
        <p:spPr bwMode="auto">
          <a:xfrm>
            <a:off x="3445611" y="3378310"/>
            <a:ext cx="3858028" cy="230833"/>
          </a:xfrm>
          <a:prstGeom prst="rect">
            <a:avLst/>
          </a:prstGeom>
          <a:solidFill>
            <a:srgbClr val="DEEDBF"/>
          </a:solidFill>
          <a:ln w="9525">
            <a:noFill/>
            <a:miter lim="800000"/>
            <a:headEnd/>
            <a:tailEnd/>
          </a:ln>
          <a:effectLst/>
        </p:spPr>
        <p:txBody>
          <a:bodyPr wrap="square" lIns="34291" tIns="34291" rIns="34291" bIns="34291">
            <a:noAutofit/>
          </a:bodyPr>
          <a:lstStyle/>
          <a:p>
            <a:pPr defTabSz="571486"/>
            <a:r>
              <a:rPr lang="en-US" sz="1051" dirty="0"/>
              <a:t>GM requests vendor to provide a cost estimate  </a:t>
            </a:r>
            <a:endParaRPr lang="fr-FR" sz="1051" dirty="0"/>
          </a:p>
        </p:txBody>
      </p:sp>
      <p:sp>
        <p:nvSpPr>
          <p:cNvPr id="31" name="Oval 12"/>
          <p:cNvSpPr>
            <a:spLocks noChangeArrowheads="1"/>
          </p:cNvSpPr>
          <p:nvPr/>
        </p:nvSpPr>
        <p:spPr bwMode="auto">
          <a:xfrm>
            <a:off x="1886786" y="1701405"/>
            <a:ext cx="285751" cy="285751"/>
          </a:xfrm>
          <a:prstGeom prst="ellipse">
            <a:avLst/>
          </a:prstGeom>
          <a:solidFill>
            <a:srgbClr val="409DAD"/>
          </a:solidFill>
          <a:ln w="9525" algn="ctr">
            <a:noFill/>
            <a:round/>
            <a:headEnd/>
            <a:tailEnd/>
          </a:ln>
          <a:effectLst/>
        </p:spPr>
        <p:txBody>
          <a:bodyPr anchor="ctr"/>
          <a:lstStyle/>
          <a:p>
            <a:pPr eaLnBrk="1" hangingPunct="1">
              <a:lnSpc>
                <a:spcPct val="100000"/>
              </a:lnSpc>
              <a:spcBef>
                <a:spcPct val="20000"/>
              </a:spcBef>
            </a:pPr>
            <a:r>
              <a:rPr lang="fr-FR" sz="1200" dirty="0">
                <a:solidFill>
                  <a:schemeClr val="bg1"/>
                </a:solidFill>
                <a:cs typeface="Arial" charset="0"/>
              </a:rPr>
              <a:t>1</a:t>
            </a:r>
          </a:p>
        </p:txBody>
      </p:sp>
      <p:sp>
        <p:nvSpPr>
          <p:cNvPr id="34" name="Oval 13"/>
          <p:cNvSpPr>
            <a:spLocks noChangeArrowheads="1"/>
          </p:cNvSpPr>
          <p:nvPr/>
        </p:nvSpPr>
        <p:spPr bwMode="auto">
          <a:xfrm>
            <a:off x="3008165" y="3975574"/>
            <a:ext cx="285751" cy="285751"/>
          </a:xfrm>
          <a:prstGeom prst="ellipse">
            <a:avLst/>
          </a:prstGeom>
          <a:solidFill>
            <a:srgbClr val="4066AA"/>
          </a:solidFill>
          <a:ln w="9525" algn="ctr">
            <a:noFill/>
            <a:round/>
            <a:headEnd/>
            <a:tailEnd/>
          </a:ln>
          <a:effectLst/>
        </p:spPr>
        <p:txBody>
          <a:bodyPr anchor="ctr"/>
          <a:lstStyle/>
          <a:p>
            <a:pPr algn="ctr" eaLnBrk="1" hangingPunct="1">
              <a:lnSpc>
                <a:spcPct val="100000"/>
              </a:lnSpc>
              <a:spcBef>
                <a:spcPct val="20000"/>
              </a:spcBef>
            </a:pPr>
            <a:r>
              <a:rPr lang="fr-FR" sz="1200" dirty="0">
                <a:solidFill>
                  <a:schemeClr val="bg1"/>
                </a:solidFill>
                <a:cs typeface="Arial" charset="0"/>
              </a:rPr>
              <a:t>5</a:t>
            </a:r>
          </a:p>
        </p:txBody>
      </p:sp>
      <p:sp>
        <p:nvSpPr>
          <p:cNvPr id="37" name="Oval 14"/>
          <p:cNvSpPr>
            <a:spLocks noChangeArrowheads="1"/>
          </p:cNvSpPr>
          <p:nvPr/>
        </p:nvSpPr>
        <p:spPr bwMode="auto">
          <a:xfrm>
            <a:off x="2931682" y="2679163"/>
            <a:ext cx="285751" cy="285751"/>
          </a:xfrm>
          <a:prstGeom prst="ellipse">
            <a:avLst/>
          </a:prstGeom>
          <a:solidFill>
            <a:srgbClr val="BDB694"/>
          </a:solidFill>
          <a:ln w="19050" algn="ctr">
            <a:noFill/>
            <a:round/>
            <a:headEnd/>
            <a:tailEnd/>
          </a:ln>
          <a:effectLst/>
        </p:spPr>
        <p:txBody>
          <a:bodyPr anchor="ctr"/>
          <a:lstStyle/>
          <a:p>
            <a:pPr eaLnBrk="1" hangingPunct="1">
              <a:lnSpc>
                <a:spcPct val="100000"/>
              </a:lnSpc>
              <a:spcBef>
                <a:spcPct val="20000"/>
              </a:spcBef>
            </a:pPr>
            <a:r>
              <a:rPr lang="fr-FR" sz="1200" dirty="0">
                <a:solidFill>
                  <a:schemeClr val="bg1"/>
                </a:solidFill>
                <a:cs typeface="Arial" charset="0"/>
              </a:rPr>
              <a:t>3</a:t>
            </a:r>
          </a:p>
        </p:txBody>
      </p:sp>
      <p:sp>
        <p:nvSpPr>
          <p:cNvPr id="43" name="Oval 16"/>
          <p:cNvSpPr>
            <a:spLocks noChangeArrowheads="1"/>
          </p:cNvSpPr>
          <p:nvPr/>
        </p:nvSpPr>
        <p:spPr bwMode="auto">
          <a:xfrm>
            <a:off x="3089545" y="3350850"/>
            <a:ext cx="285751" cy="285751"/>
          </a:xfrm>
          <a:prstGeom prst="ellipse">
            <a:avLst/>
          </a:prstGeom>
          <a:solidFill>
            <a:srgbClr val="9BCA40"/>
          </a:solidFill>
          <a:ln w="19050" algn="ctr">
            <a:noFill/>
            <a:round/>
            <a:headEnd/>
            <a:tailEnd/>
          </a:ln>
          <a:effectLst/>
        </p:spPr>
        <p:txBody>
          <a:bodyPr anchor="ctr"/>
          <a:lstStyle/>
          <a:p>
            <a:pPr algn="ctr" eaLnBrk="1" hangingPunct="1">
              <a:lnSpc>
                <a:spcPct val="100000"/>
              </a:lnSpc>
              <a:spcBef>
                <a:spcPct val="20000"/>
              </a:spcBef>
            </a:pPr>
            <a:r>
              <a:rPr lang="fr-FR" sz="1200" dirty="0">
                <a:solidFill>
                  <a:schemeClr val="bg1"/>
                </a:solidFill>
                <a:cs typeface="Arial" charset="0"/>
              </a:rPr>
              <a:t>4</a:t>
            </a:r>
          </a:p>
        </p:txBody>
      </p:sp>
      <p:sp>
        <p:nvSpPr>
          <p:cNvPr id="46" name="Oval 13"/>
          <p:cNvSpPr>
            <a:spLocks noChangeArrowheads="1"/>
          </p:cNvSpPr>
          <p:nvPr/>
        </p:nvSpPr>
        <p:spPr bwMode="auto">
          <a:xfrm>
            <a:off x="2691575" y="4526786"/>
            <a:ext cx="285751" cy="285751"/>
          </a:xfrm>
          <a:prstGeom prst="ellipse">
            <a:avLst/>
          </a:prstGeom>
          <a:solidFill>
            <a:srgbClr val="D67A40"/>
          </a:solidFill>
          <a:ln w="9525" algn="ctr">
            <a:noFill/>
            <a:round/>
            <a:headEnd/>
            <a:tailEnd/>
          </a:ln>
          <a:effectLst/>
        </p:spPr>
        <p:txBody>
          <a:bodyPr anchor="ctr"/>
          <a:lstStyle/>
          <a:p>
            <a:pPr algn="ctr" eaLnBrk="1" hangingPunct="1">
              <a:lnSpc>
                <a:spcPct val="100000"/>
              </a:lnSpc>
              <a:spcBef>
                <a:spcPct val="20000"/>
              </a:spcBef>
            </a:pPr>
            <a:r>
              <a:rPr lang="fr-FR" sz="1200" dirty="0">
                <a:solidFill>
                  <a:schemeClr val="bg1"/>
                </a:solidFill>
                <a:cs typeface="Arial" charset="0"/>
              </a:rPr>
              <a:t>6</a:t>
            </a:r>
          </a:p>
        </p:txBody>
      </p:sp>
      <p:sp>
        <p:nvSpPr>
          <p:cNvPr id="47" name="Oval 13"/>
          <p:cNvSpPr>
            <a:spLocks noChangeArrowheads="1"/>
          </p:cNvSpPr>
          <p:nvPr/>
        </p:nvSpPr>
        <p:spPr bwMode="auto">
          <a:xfrm>
            <a:off x="2145542" y="4972635"/>
            <a:ext cx="285751" cy="285751"/>
          </a:xfrm>
          <a:prstGeom prst="ellipse">
            <a:avLst/>
          </a:prstGeom>
          <a:solidFill>
            <a:srgbClr val="F0C940"/>
          </a:solidFill>
          <a:ln w="9525" algn="ctr">
            <a:noFill/>
            <a:round/>
            <a:headEnd/>
            <a:tailEnd/>
          </a:ln>
          <a:effectLst/>
        </p:spPr>
        <p:txBody>
          <a:bodyPr anchor="ctr"/>
          <a:lstStyle/>
          <a:p>
            <a:pPr algn="ctr" eaLnBrk="1" hangingPunct="1">
              <a:lnSpc>
                <a:spcPct val="100000"/>
              </a:lnSpc>
              <a:spcBef>
                <a:spcPct val="20000"/>
              </a:spcBef>
            </a:pPr>
            <a:r>
              <a:rPr lang="fr-FR" sz="1200" dirty="0">
                <a:solidFill>
                  <a:schemeClr val="bg1"/>
                </a:solidFill>
                <a:cs typeface="Arial" charset="0"/>
              </a:rPr>
              <a:t>7</a:t>
            </a:r>
          </a:p>
        </p:txBody>
      </p:sp>
      <p:sp>
        <p:nvSpPr>
          <p:cNvPr id="48" name="Rectangle 9"/>
          <p:cNvSpPr>
            <a:spLocks noChangeArrowheads="1"/>
          </p:cNvSpPr>
          <p:nvPr/>
        </p:nvSpPr>
        <p:spPr bwMode="auto">
          <a:xfrm>
            <a:off x="3369503" y="4003033"/>
            <a:ext cx="3858028" cy="230833"/>
          </a:xfrm>
          <a:prstGeom prst="rect">
            <a:avLst/>
          </a:prstGeom>
          <a:solidFill>
            <a:srgbClr val="BFCCE3"/>
          </a:solidFill>
          <a:ln w="9525">
            <a:noFill/>
            <a:miter lim="800000"/>
            <a:headEnd/>
            <a:tailEnd/>
          </a:ln>
          <a:effectLst/>
        </p:spPr>
        <p:txBody>
          <a:bodyPr wrap="square" lIns="34291" tIns="34291" rIns="34291" bIns="34291">
            <a:noAutofit/>
          </a:bodyPr>
          <a:lstStyle/>
          <a:p>
            <a:pPr defTabSz="571486"/>
            <a:r>
              <a:rPr lang="en-US" sz="1051" dirty="0"/>
              <a:t>GM routes cost estimate for approval</a:t>
            </a:r>
            <a:endParaRPr lang="fr-FR" sz="1051" dirty="0"/>
          </a:p>
        </p:txBody>
      </p:sp>
      <p:sp>
        <p:nvSpPr>
          <p:cNvPr id="49" name="Rectangle 9"/>
          <p:cNvSpPr>
            <a:spLocks noChangeArrowheads="1"/>
          </p:cNvSpPr>
          <p:nvPr/>
        </p:nvSpPr>
        <p:spPr bwMode="auto">
          <a:xfrm>
            <a:off x="2581023" y="5000096"/>
            <a:ext cx="3858028" cy="230833"/>
          </a:xfrm>
          <a:prstGeom prst="rect">
            <a:avLst/>
          </a:prstGeom>
          <a:solidFill>
            <a:srgbClr val="FAEDBF"/>
          </a:solidFill>
          <a:ln w="9525">
            <a:noFill/>
            <a:miter lim="800000"/>
            <a:headEnd/>
            <a:tailEnd/>
          </a:ln>
          <a:effectLst/>
        </p:spPr>
        <p:txBody>
          <a:bodyPr wrap="square" lIns="34291" tIns="34291" rIns="34291" bIns="34291">
            <a:noAutofit/>
          </a:bodyPr>
          <a:lstStyle/>
          <a:p>
            <a:pPr defTabSz="571486"/>
            <a:r>
              <a:rPr lang="en-US" sz="1051" dirty="0"/>
              <a:t>Accounting creates an accrual</a:t>
            </a:r>
            <a:endParaRPr lang="fr-FR" sz="1051" dirty="0"/>
          </a:p>
        </p:txBody>
      </p:sp>
      <p:sp>
        <p:nvSpPr>
          <p:cNvPr id="40" name="Oval 15"/>
          <p:cNvSpPr>
            <a:spLocks noChangeArrowheads="1"/>
          </p:cNvSpPr>
          <p:nvPr/>
        </p:nvSpPr>
        <p:spPr bwMode="auto">
          <a:xfrm>
            <a:off x="2561198" y="2121485"/>
            <a:ext cx="285751" cy="285751"/>
          </a:xfrm>
          <a:prstGeom prst="ellipse">
            <a:avLst/>
          </a:prstGeom>
          <a:solidFill>
            <a:srgbClr val="AA5CAA"/>
          </a:solidFill>
          <a:ln w="19050" algn="ctr">
            <a:noFill/>
            <a:round/>
            <a:headEnd/>
            <a:tailEnd/>
          </a:ln>
          <a:effectLst/>
        </p:spPr>
        <p:txBody>
          <a:bodyPr anchor="ctr"/>
          <a:lstStyle/>
          <a:p>
            <a:pPr eaLnBrk="1" hangingPunct="1">
              <a:lnSpc>
                <a:spcPct val="100000"/>
              </a:lnSpc>
              <a:spcBef>
                <a:spcPct val="20000"/>
              </a:spcBef>
            </a:pPr>
            <a:r>
              <a:rPr lang="fr-FR" sz="1200" dirty="0">
                <a:solidFill>
                  <a:schemeClr val="bg1"/>
                </a:solidFill>
                <a:cs typeface="Arial" charset="0"/>
              </a:rPr>
              <a:t>2</a:t>
            </a:r>
          </a:p>
        </p:txBody>
      </p:sp>
      <p:sp>
        <p:nvSpPr>
          <p:cNvPr id="21" name="Isosceles Triangle 20"/>
          <p:cNvSpPr/>
          <p:nvPr/>
        </p:nvSpPr>
        <p:spPr>
          <a:xfrm rot="7584088">
            <a:off x="2513191" y="2106107"/>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29" name="Isosceles Triangle 28"/>
          <p:cNvSpPr/>
          <p:nvPr/>
        </p:nvSpPr>
        <p:spPr>
          <a:xfrm rot="9043512">
            <a:off x="2950745" y="2622243"/>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30" name="Isosceles Triangle 29"/>
          <p:cNvSpPr/>
          <p:nvPr/>
        </p:nvSpPr>
        <p:spPr>
          <a:xfrm rot="10494186">
            <a:off x="3165057" y="3283040"/>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32" name="Isosceles Triangle 31"/>
          <p:cNvSpPr/>
          <p:nvPr/>
        </p:nvSpPr>
        <p:spPr>
          <a:xfrm rot="11782099">
            <a:off x="3129337" y="3904547"/>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33" name="Isosceles Triangle 32"/>
          <p:cNvSpPr/>
          <p:nvPr/>
        </p:nvSpPr>
        <p:spPr>
          <a:xfrm rot="13123130">
            <a:off x="2872163" y="4504620"/>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
        <p:nvSpPr>
          <p:cNvPr id="35" name="Isosceles Triangle 34"/>
          <p:cNvSpPr/>
          <p:nvPr/>
        </p:nvSpPr>
        <p:spPr>
          <a:xfrm rot="14014921">
            <a:off x="2363171" y="4992182"/>
            <a:ext cx="124691" cy="110837"/>
          </a:xfrm>
          <a:prstGeom prst="triangle">
            <a:avLst/>
          </a:prstGeom>
          <a:solidFill>
            <a:srgbClr val="979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p>
        </p:txBody>
      </p:sp>
    </p:spTree>
    <p:extLst>
      <p:ext uri="{BB962C8B-B14F-4D97-AF65-F5344CB8AC3E}">
        <p14:creationId xmlns:p14="http://schemas.microsoft.com/office/powerpoint/2010/main" val="325186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Savings concepts</a:t>
            </a:r>
            <a:endParaRPr lang="en-US" dirty="0"/>
          </a:p>
        </p:txBody>
      </p:sp>
      <p:sp>
        <p:nvSpPr>
          <p:cNvPr id="3" name="Text Placeholder 2"/>
          <p:cNvSpPr>
            <a:spLocks noGrp="1"/>
          </p:cNvSpPr>
          <p:nvPr>
            <p:ph type="body" sz="quarter" idx="10"/>
          </p:nvPr>
        </p:nvSpPr>
        <p:spPr/>
        <p:txBody>
          <a:bodyPr>
            <a:normAutofit fontScale="85000" lnSpcReduction="20000"/>
          </a:bodyPr>
          <a:lstStyle/>
          <a:p>
            <a:r>
              <a:rPr lang="en-US" dirty="0" smtClean="0"/>
              <a:t>Reduce/eliminate an allowance</a:t>
            </a:r>
          </a:p>
          <a:p>
            <a:r>
              <a:rPr lang="en-US" dirty="0" smtClean="0"/>
              <a:t>Avoid a cost increase</a:t>
            </a:r>
          </a:p>
          <a:p>
            <a:r>
              <a:rPr lang="en-US" dirty="0" smtClean="0"/>
              <a:t>Improved administration and operations</a:t>
            </a:r>
          </a:p>
          <a:p>
            <a:r>
              <a:rPr lang="en-US" dirty="0" smtClean="0"/>
              <a:t>Sustainable, repeatable processes</a:t>
            </a:r>
          </a:p>
          <a:p>
            <a:r>
              <a:rPr lang="en-US" dirty="0" smtClean="0"/>
              <a:t>Stop overpaying</a:t>
            </a:r>
          </a:p>
          <a:p>
            <a:r>
              <a:rPr lang="en-US" dirty="0" smtClean="0"/>
              <a:t>Contain requests for exceptions</a:t>
            </a:r>
          </a:p>
          <a:p>
            <a:r>
              <a:rPr lang="en-US" dirty="0" smtClean="0"/>
              <a:t>Know the intent or design of policy provisions</a:t>
            </a:r>
          </a:p>
          <a:p>
            <a:r>
              <a:rPr lang="en-US" dirty="0" smtClean="0"/>
              <a:t>Know your costs</a:t>
            </a:r>
          </a:p>
          <a:p>
            <a:r>
              <a:rPr lang="en-US" dirty="0" smtClean="0"/>
              <a:t>Know applicable tax environments</a:t>
            </a:r>
          </a:p>
          <a:p>
            <a:r>
              <a:rPr lang="en-US" dirty="0" smtClean="0"/>
              <a:t>Know about managing costs – communication, timing, delivery</a:t>
            </a:r>
            <a:endParaRPr lang="en-US" dirty="0"/>
          </a:p>
        </p:txBody>
      </p:sp>
    </p:spTree>
    <p:extLst>
      <p:ext uri="{BB962C8B-B14F-4D97-AF65-F5344CB8AC3E}">
        <p14:creationId xmlns:p14="http://schemas.microsoft.com/office/powerpoint/2010/main" val="166044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Compared to 2010, the number of international assignments we have today:</a:t>
            </a:r>
          </a:p>
          <a:p>
            <a:pPr marL="342891" indent="-342891">
              <a:buFont typeface="+mj-lt"/>
              <a:buAutoNum type="alphaUcPeriod"/>
            </a:pPr>
            <a:r>
              <a:rPr lang="en-US" dirty="0" smtClean="0"/>
              <a:t>Has Increased</a:t>
            </a:r>
          </a:p>
          <a:p>
            <a:pPr marL="342891" indent="-342891">
              <a:buFont typeface="+mj-lt"/>
              <a:buAutoNum type="alphaUcPeriod"/>
            </a:pPr>
            <a:r>
              <a:rPr lang="en-US" dirty="0" smtClean="0"/>
              <a:t>Has Decreased</a:t>
            </a:r>
          </a:p>
          <a:p>
            <a:pPr marL="342891" indent="-342891">
              <a:buFont typeface="+mj-lt"/>
              <a:buAutoNum type="alphaUcPeriod"/>
            </a:pPr>
            <a:r>
              <a:rPr lang="en-US" dirty="0" smtClean="0"/>
              <a:t>Has remained the same</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28</a:t>
            </a:fld>
            <a:endParaRPr lang="en-US"/>
          </a:p>
        </p:txBody>
      </p:sp>
    </p:spTree>
    <p:extLst>
      <p:ext uri="{BB962C8B-B14F-4D97-AF65-F5344CB8AC3E}">
        <p14:creationId xmlns:p14="http://schemas.microsoft.com/office/powerpoint/2010/main" val="1718207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Compared to today, the number of international assignments we will have in our program by 2018:</a:t>
            </a:r>
          </a:p>
          <a:p>
            <a:pPr marL="342891" indent="-342891">
              <a:buFont typeface="+mj-lt"/>
              <a:buAutoNum type="alphaUcPeriod"/>
            </a:pPr>
            <a:r>
              <a:rPr lang="en-US" dirty="0" smtClean="0"/>
              <a:t>Will Increase</a:t>
            </a:r>
          </a:p>
          <a:p>
            <a:pPr marL="342891" indent="-342891">
              <a:buFont typeface="+mj-lt"/>
              <a:buAutoNum type="alphaUcPeriod"/>
            </a:pPr>
            <a:r>
              <a:rPr lang="en-US" dirty="0" smtClean="0"/>
              <a:t>Will Decrease</a:t>
            </a:r>
          </a:p>
          <a:p>
            <a:pPr marL="342891" indent="-342891">
              <a:buFont typeface="+mj-lt"/>
              <a:buAutoNum type="alphaUcPeriod"/>
            </a:pPr>
            <a:r>
              <a:rPr lang="en-US" dirty="0" smtClean="0"/>
              <a:t>Will remain the same</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29</a:t>
            </a:fld>
            <a:endParaRPr lang="en-US"/>
          </a:p>
        </p:txBody>
      </p:sp>
    </p:spTree>
    <p:extLst>
      <p:ext uri="{BB962C8B-B14F-4D97-AF65-F5344CB8AC3E}">
        <p14:creationId xmlns:p14="http://schemas.microsoft.com/office/powerpoint/2010/main" val="144635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Poll Everywhere</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smtClean="0"/>
              <a:t>Silence your ringer</a:t>
            </a:r>
          </a:p>
          <a:p>
            <a:pPr marL="457200" indent="-457200">
              <a:buFont typeface="Arial" panose="020B0604020202020204" pitchFamily="34" charset="0"/>
              <a:buChar char="•"/>
            </a:pPr>
            <a:r>
              <a:rPr lang="en-US" dirty="0" smtClean="0"/>
              <a:t>Open your text messaging app</a:t>
            </a:r>
          </a:p>
          <a:p>
            <a:pPr marL="457200" indent="-457200">
              <a:buFont typeface="Arial" panose="020B0604020202020204" pitchFamily="34" charset="0"/>
              <a:buChar char="•"/>
            </a:pPr>
            <a:r>
              <a:rPr lang="en-US" dirty="0" smtClean="0"/>
              <a:t>Text BAMM to 22333 to join the poll</a:t>
            </a:r>
          </a:p>
          <a:p>
            <a:pPr marL="457200" indent="-457200">
              <a:buFont typeface="Arial" panose="020B0604020202020204" pitchFamily="34" charset="0"/>
              <a:buChar char="•"/>
            </a:pPr>
            <a:r>
              <a:rPr lang="en-US" dirty="0" smtClean="0"/>
              <a:t>Look for a response text “You’ve joined Joseph </a:t>
            </a:r>
            <a:r>
              <a:rPr lang="en-US" dirty="0" err="1" smtClean="0"/>
              <a:t>Pernaselli’s</a:t>
            </a:r>
            <a:r>
              <a:rPr lang="en-US" dirty="0" smtClean="0"/>
              <a:t> session (BAMM)”</a:t>
            </a:r>
          </a:p>
          <a:p>
            <a:pPr marL="457200" indent="-457200">
              <a:buFont typeface="Arial" panose="020B0604020202020204" pitchFamily="34" charset="0"/>
              <a:buChar char="•"/>
            </a:pPr>
            <a:r>
              <a:rPr lang="en-US" dirty="0" smtClean="0"/>
              <a:t>You’re ready to participate</a:t>
            </a:r>
          </a:p>
          <a:p>
            <a:pPr marL="400050" lvl="1" indent="0">
              <a:buNone/>
            </a:pPr>
            <a:r>
              <a:rPr lang="en-US" dirty="0" smtClean="0"/>
              <a:t>Text your response (A, B, C, D, etc.) once when the question is on screen</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790308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Assignee Types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sz="2800" dirty="0" smtClean="0"/>
              <a:t>Think about the “kinds” of assignees you manage in your organization and select the description that matches best:</a:t>
            </a:r>
          </a:p>
          <a:p>
            <a:pPr marL="342891" indent="-342891">
              <a:buFont typeface="+mj-lt"/>
              <a:buAutoNum type="alphaUcPeriod"/>
            </a:pPr>
            <a:r>
              <a:rPr lang="en-US" sz="2800" dirty="0" smtClean="0"/>
              <a:t>Our assignees are mostly executives with some higher level managers</a:t>
            </a:r>
          </a:p>
          <a:p>
            <a:pPr marL="342891" indent="-342891">
              <a:buFont typeface="+mj-lt"/>
              <a:buAutoNum type="alphaUcPeriod"/>
            </a:pPr>
            <a:r>
              <a:rPr lang="en-US" sz="2800" dirty="0" smtClean="0"/>
              <a:t>Our assignees are mostly managers, with some executives and some junior/developmental assignments</a:t>
            </a:r>
          </a:p>
          <a:p>
            <a:pPr marL="342891" indent="-342891">
              <a:buFont typeface="+mj-lt"/>
              <a:buAutoNum type="alphaUcPeriod"/>
            </a:pPr>
            <a:r>
              <a:rPr lang="en-US" sz="2800" dirty="0" smtClean="0"/>
              <a:t>Our assignees are mostly junior/developmental with some managers and few executives</a:t>
            </a:r>
          </a:p>
          <a:p>
            <a:pPr marL="342891" indent="-342891">
              <a:buFont typeface="+mj-lt"/>
              <a:buAutoNum type="alphaUcPeriod"/>
            </a:pPr>
            <a:r>
              <a:rPr lang="en-US" sz="2800" dirty="0" smtClean="0"/>
              <a:t>Equal distributions</a:t>
            </a:r>
            <a:endParaRPr lang="en-US" sz="2800"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30</a:t>
            </a:fld>
            <a:endParaRPr lang="en-US"/>
          </a:p>
        </p:txBody>
      </p:sp>
    </p:spTree>
    <p:extLst>
      <p:ext uri="{BB962C8B-B14F-4D97-AF65-F5344CB8AC3E}">
        <p14:creationId xmlns:p14="http://schemas.microsoft.com/office/powerpoint/2010/main" val="2409408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&amp; Types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r>
              <a:rPr lang="en-US" dirty="0" smtClean="0"/>
              <a:t>Can influence how fresh or stale your policy and program are</a:t>
            </a:r>
          </a:p>
          <a:p>
            <a:r>
              <a:rPr lang="en-US" dirty="0" smtClean="0"/>
              <a:t>Can influence alignment (or lack) with support and needs</a:t>
            </a:r>
          </a:p>
          <a:p>
            <a:r>
              <a:rPr lang="en-US" dirty="0" smtClean="0"/>
              <a:t>Can frame technology requirements</a:t>
            </a:r>
          </a:p>
          <a:p>
            <a:endParaRPr lang="en-US" dirty="0" smtClean="0"/>
          </a:p>
          <a:p>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31</a:t>
            </a:fld>
            <a:endParaRPr lang="en-US"/>
          </a:p>
        </p:txBody>
      </p:sp>
    </p:spTree>
    <p:extLst>
      <p:ext uri="{BB962C8B-B14F-4D97-AF65-F5344CB8AC3E}">
        <p14:creationId xmlns:p14="http://schemas.microsoft.com/office/powerpoint/2010/main" val="4211593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exceptions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dirty="0" smtClean="0"/>
              <a:t>Which occurs more often inside your organization:</a:t>
            </a:r>
          </a:p>
          <a:p>
            <a:pPr marL="342891" indent="-342891">
              <a:buFont typeface="+mj-lt"/>
              <a:buAutoNum type="alphaUcPeriod"/>
            </a:pPr>
            <a:r>
              <a:rPr lang="en-US" dirty="0" smtClean="0"/>
              <a:t>The business tries to “pull items” from the policy to save costs</a:t>
            </a:r>
          </a:p>
          <a:p>
            <a:pPr marL="342891" indent="-342891">
              <a:buFont typeface="+mj-lt"/>
              <a:buAutoNum type="alphaUcPeriod"/>
            </a:pPr>
            <a:r>
              <a:rPr lang="en-US" dirty="0" smtClean="0"/>
              <a:t>The business tries to “sweeten” or enrich the policy to entice the candidate to accept (or reduce complaints)</a:t>
            </a:r>
          </a:p>
          <a:p>
            <a:pPr marL="342891" indent="-342891">
              <a:buFont typeface="+mj-lt"/>
              <a:buAutoNum type="alphaUcPeriod"/>
            </a:pPr>
            <a:r>
              <a:rPr lang="en-US" dirty="0" smtClean="0"/>
              <a:t>Both A and B</a:t>
            </a:r>
          </a:p>
          <a:p>
            <a:pPr marL="342891" indent="-342891">
              <a:buFont typeface="+mj-lt"/>
              <a:buAutoNum type="alphaUcPeriod"/>
            </a:pPr>
            <a:r>
              <a:rPr lang="en-US" dirty="0" smtClean="0"/>
              <a:t>This never happens in my company</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32</a:t>
            </a:fld>
            <a:endParaRPr lang="en-US"/>
          </a:p>
        </p:txBody>
      </p:sp>
    </p:spTree>
    <p:extLst>
      <p:ext uri="{BB962C8B-B14F-4D97-AF65-F5344CB8AC3E}">
        <p14:creationId xmlns:p14="http://schemas.microsoft.com/office/powerpoint/2010/main" val="399641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exceptions</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pPr marL="0" indent="0">
              <a:buNone/>
            </a:pPr>
            <a:r>
              <a:rPr lang="en-US" dirty="0" smtClean="0"/>
              <a:t>You receive a request for a policy exception and you denied it.  Which situation is most likely for you?</a:t>
            </a:r>
          </a:p>
          <a:p>
            <a:pPr marL="342891" indent="-342891">
              <a:buFont typeface="+mj-lt"/>
              <a:buAutoNum type="alphaUcPeriod"/>
            </a:pPr>
            <a:r>
              <a:rPr lang="en-US" dirty="0" smtClean="0"/>
              <a:t>I denied the request because of cost</a:t>
            </a:r>
          </a:p>
          <a:p>
            <a:pPr marL="342891" indent="-342891">
              <a:buFont typeface="+mj-lt"/>
              <a:buAutoNum type="alphaUcPeriod"/>
            </a:pPr>
            <a:r>
              <a:rPr lang="en-US" dirty="0" smtClean="0"/>
              <a:t>I denied the request because it would not be fair to other assignees</a:t>
            </a:r>
          </a:p>
          <a:p>
            <a:pPr marL="342891" indent="-342891">
              <a:buFont typeface="+mj-lt"/>
              <a:buAutoNum type="alphaUcPeriod"/>
            </a:pPr>
            <a:r>
              <a:rPr lang="en-US" dirty="0" smtClean="0"/>
              <a:t>I denied the request because the issue is addressed elsewhere in the policy</a:t>
            </a:r>
          </a:p>
          <a:p>
            <a:pPr marL="342891" indent="-342891">
              <a:buFont typeface="+mj-lt"/>
              <a:buAutoNum type="alphaUcPeriod"/>
            </a:pPr>
            <a:r>
              <a:rPr lang="en-US" dirty="0" smtClean="0"/>
              <a:t>I approve most exception requests</a:t>
            </a:r>
            <a:endParaRPr lang="en-US"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33</a:t>
            </a:fld>
            <a:endParaRPr lang="en-US"/>
          </a:p>
        </p:txBody>
      </p:sp>
    </p:spTree>
    <p:extLst>
      <p:ext uri="{BB962C8B-B14F-4D97-AF65-F5344CB8AC3E}">
        <p14:creationId xmlns:p14="http://schemas.microsoft.com/office/powerpoint/2010/main" val="396320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Challenges #1</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normAutofit lnSpcReduction="10000"/>
          </a:bodyPr>
          <a:lstStyle/>
          <a:p>
            <a:pPr marL="0" indent="0">
              <a:buNone/>
            </a:pPr>
            <a:r>
              <a:rPr lang="en-US" sz="2800" dirty="0" smtClean="0"/>
              <a:t>Below are global mobility challenges.  You are going to pick the #1 and #2 challenges for you.  Your top challenge is:</a:t>
            </a:r>
          </a:p>
          <a:p>
            <a:pPr marL="342891" indent="-342891">
              <a:buFont typeface="+mj-lt"/>
              <a:buAutoNum type="alphaUcPeriod"/>
            </a:pPr>
            <a:r>
              <a:rPr lang="en-US" sz="2800" dirty="0" smtClean="0"/>
              <a:t>Assignee Communications</a:t>
            </a:r>
          </a:p>
          <a:p>
            <a:pPr marL="342891" indent="-342891">
              <a:buFont typeface="+mj-lt"/>
              <a:buAutoNum type="alphaUcPeriod"/>
            </a:pPr>
            <a:r>
              <a:rPr lang="en-US" sz="2800" dirty="0" smtClean="0"/>
              <a:t>Implementing change</a:t>
            </a:r>
          </a:p>
          <a:p>
            <a:pPr marL="342891" indent="-342891">
              <a:buFont typeface="+mj-lt"/>
              <a:buAutoNum type="alphaUcPeriod"/>
            </a:pPr>
            <a:r>
              <a:rPr lang="en-US" sz="2800" dirty="0" smtClean="0"/>
              <a:t>Access to new ideas and issues</a:t>
            </a:r>
          </a:p>
          <a:p>
            <a:pPr marL="342891" indent="-342891">
              <a:buFont typeface="+mj-lt"/>
              <a:buAutoNum type="alphaUcPeriod"/>
            </a:pPr>
            <a:r>
              <a:rPr lang="en-US" sz="2800" dirty="0" smtClean="0"/>
              <a:t>Keeping costs low</a:t>
            </a:r>
          </a:p>
          <a:p>
            <a:pPr marL="342891" indent="-342891">
              <a:buFont typeface="+mj-lt"/>
              <a:buAutoNum type="alphaUcPeriod"/>
            </a:pPr>
            <a:r>
              <a:rPr lang="en-US" sz="2800" dirty="0"/>
              <a:t>Setting expectations with the </a:t>
            </a:r>
            <a:r>
              <a:rPr lang="en-US" sz="2800" dirty="0" smtClean="0"/>
              <a:t>business and/or with the assignees</a:t>
            </a:r>
            <a:endParaRPr lang="en-US" sz="2800" dirty="0"/>
          </a:p>
          <a:p>
            <a:pPr marL="342891" indent="-342891">
              <a:buFont typeface="+mj-lt"/>
              <a:buAutoNum type="alphaUcPeriod"/>
            </a:pPr>
            <a:r>
              <a:rPr lang="en-US" sz="2800" dirty="0" smtClean="0"/>
              <a:t>Vendor Management</a:t>
            </a:r>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34</a:t>
            </a:fld>
            <a:endParaRPr lang="en-US"/>
          </a:p>
        </p:txBody>
      </p:sp>
    </p:spTree>
    <p:extLst>
      <p:ext uri="{BB962C8B-B14F-4D97-AF65-F5344CB8AC3E}">
        <p14:creationId xmlns:p14="http://schemas.microsoft.com/office/powerpoint/2010/main" val="214018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Challenges #2</a:t>
            </a:r>
            <a:endParaRPr lang="en-US" dirty="0"/>
          </a:p>
        </p:txBody>
      </p:sp>
      <p:sp>
        <p:nvSpPr>
          <p:cNvPr id="3" name="Content Placeholder 2"/>
          <p:cNvSpPr>
            <a:spLocks noGrp="1"/>
          </p:cNvSpPr>
          <p:nvPr>
            <p:ph sz="quarter" idx="4294967295"/>
          </p:nvPr>
        </p:nvSpPr>
        <p:spPr>
          <a:xfrm>
            <a:off x="259200" y="1274400"/>
            <a:ext cx="8568000" cy="4860000"/>
          </a:xfrm>
          <a:prstGeom prst="rect">
            <a:avLst/>
          </a:prstGeom>
        </p:spPr>
        <p:txBody>
          <a:bodyPr/>
          <a:lstStyle/>
          <a:p>
            <a:pPr marL="0" indent="0">
              <a:buNone/>
            </a:pPr>
            <a:r>
              <a:rPr lang="en-US" sz="2800" dirty="0" smtClean="0"/>
              <a:t>You picked your biggest challenge.  What’s your number 2 (or second greatest) challenge?</a:t>
            </a:r>
          </a:p>
          <a:p>
            <a:pPr marL="342891" indent="-342891">
              <a:buFont typeface="+mj-lt"/>
              <a:buAutoNum type="alphaUcPeriod"/>
            </a:pPr>
            <a:r>
              <a:rPr lang="en-US" sz="2800" dirty="0" smtClean="0"/>
              <a:t>Assignee Communications</a:t>
            </a:r>
            <a:endParaRPr lang="en-US" sz="2800" dirty="0"/>
          </a:p>
          <a:p>
            <a:pPr marL="342891" indent="-342891">
              <a:buFont typeface="+mj-lt"/>
              <a:buAutoNum type="alphaUcPeriod"/>
            </a:pPr>
            <a:r>
              <a:rPr lang="en-US" sz="2800" dirty="0"/>
              <a:t>Implementing change</a:t>
            </a:r>
          </a:p>
          <a:p>
            <a:pPr marL="342891" indent="-342891">
              <a:buFont typeface="+mj-lt"/>
              <a:buAutoNum type="alphaUcPeriod"/>
            </a:pPr>
            <a:r>
              <a:rPr lang="en-US" sz="2800" dirty="0"/>
              <a:t>Access to new ideas and issues</a:t>
            </a:r>
          </a:p>
          <a:p>
            <a:pPr marL="342891" indent="-342891">
              <a:buFont typeface="+mj-lt"/>
              <a:buAutoNum type="alphaUcPeriod"/>
            </a:pPr>
            <a:r>
              <a:rPr lang="en-US" sz="2800" dirty="0"/>
              <a:t>Keeping costs low</a:t>
            </a:r>
          </a:p>
          <a:p>
            <a:pPr marL="342891" indent="-342891">
              <a:buFont typeface="+mj-lt"/>
              <a:buAutoNum type="alphaUcPeriod"/>
            </a:pPr>
            <a:r>
              <a:rPr lang="en-US" sz="2800" dirty="0"/>
              <a:t>Setting expectations with the business and/or with the assignees</a:t>
            </a:r>
          </a:p>
          <a:p>
            <a:pPr marL="342891" indent="-342891">
              <a:buFont typeface="+mj-lt"/>
              <a:buAutoNum type="alphaUcPeriod"/>
            </a:pPr>
            <a:r>
              <a:rPr lang="en-US" sz="2800" dirty="0" smtClean="0"/>
              <a:t>Vendor Management</a:t>
            </a:r>
            <a:endParaRPr lang="en-US" sz="2800" dirty="0"/>
          </a:p>
        </p:txBody>
      </p:sp>
      <p:sp>
        <p:nvSpPr>
          <p:cNvPr id="4" name="Slide Number Placeholder 3"/>
          <p:cNvSpPr>
            <a:spLocks noGrp="1"/>
          </p:cNvSpPr>
          <p:nvPr>
            <p:ph type="sldNum" sz="quarter" idx="4294967295"/>
          </p:nvPr>
        </p:nvSpPr>
        <p:spPr>
          <a:xfrm>
            <a:off x="8250239" y="6498807"/>
            <a:ext cx="658812" cy="279400"/>
          </a:xfrm>
          <a:prstGeom prst="rect">
            <a:avLst/>
          </a:prstGeom>
        </p:spPr>
        <p:txBody>
          <a:bodyPr/>
          <a:lstStyle/>
          <a:p>
            <a:pPr>
              <a:defRPr/>
            </a:pPr>
            <a:fld id="{64D54BC9-954B-4BC6-9287-C7B3A5EBC63E}" type="slidenum">
              <a:rPr lang="en-US" smtClean="0"/>
              <a:pPr>
                <a:defRPr/>
              </a:pPr>
              <a:t>35</a:t>
            </a:fld>
            <a:endParaRPr lang="en-US"/>
          </a:p>
        </p:txBody>
      </p:sp>
    </p:spTree>
    <p:extLst>
      <p:ext uri="{BB962C8B-B14F-4D97-AF65-F5344CB8AC3E}">
        <p14:creationId xmlns:p14="http://schemas.microsoft.com/office/powerpoint/2010/main" val="117614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Global Mobility Talent</a:t>
            </a:r>
            <a:r>
              <a:rPr lang="en-US" sz="1351" dirty="0" smtClean="0"/>
              <a:t/>
            </a:r>
            <a:br>
              <a:rPr lang="en-US" sz="1351" dirty="0" smtClean="0"/>
            </a:br>
            <a:r>
              <a:rPr lang="en-US" sz="2400" dirty="0" smtClean="0"/>
              <a:t>Who </a:t>
            </a:r>
            <a:r>
              <a:rPr lang="en-US" sz="2400" dirty="0"/>
              <a:t>would you hire?</a:t>
            </a:r>
            <a:endParaRPr lang="en-US" sz="7200" dirty="0"/>
          </a:p>
        </p:txBody>
      </p:sp>
      <p:sp>
        <p:nvSpPr>
          <p:cNvPr id="6" name="Content Placeholder 5"/>
          <p:cNvSpPr>
            <a:spLocks noGrp="1"/>
          </p:cNvSpPr>
          <p:nvPr>
            <p:ph sz="quarter" idx="4294967295"/>
          </p:nvPr>
        </p:nvSpPr>
        <p:spPr>
          <a:xfrm>
            <a:off x="4692788" y="2067313"/>
            <a:ext cx="3132000" cy="3664324"/>
          </a:xfrm>
          <a:prstGeom prst="rect">
            <a:avLst/>
          </a:prstGeom>
        </p:spPr>
        <p:txBody>
          <a:bodyPr>
            <a:normAutofit fontScale="62500" lnSpcReduction="20000"/>
          </a:bodyPr>
          <a:lstStyle/>
          <a:p>
            <a:pPr marL="0" indent="0">
              <a:buNone/>
            </a:pPr>
            <a:r>
              <a:rPr lang="en-US" dirty="0" smtClean="0"/>
              <a:t>B - Barry</a:t>
            </a:r>
          </a:p>
          <a:p>
            <a:r>
              <a:rPr lang="en-US" dirty="0" smtClean="0"/>
              <a:t>5 years of internal experience </a:t>
            </a:r>
          </a:p>
          <a:p>
            <a:r>
              <a:rPr lang="en-US" dirty="0" smtClean="0"/>
              <a:t>Good analytical skills</a:t>
            </a:r>
          </a:p>
          <a:p>
            <a:r>
              <a:rPr lang="en-US" dirty="0" smtClean="0"/>
              <a:t>Experience with immigration and tax issues</a:t>
            </a:r>
          </a:p>
          <a:p>
            <a:r>
              <a:rPr lang="en-US" dirty="0" smtClean="0"/>
              <a:t>A wiz with technology</a:t>
            </a:r>
          </a:p>
          <a:p>
            <a:r>
              <a:rPr lang="en-US" dirty="0" smtClean="0"/>
              <a:t>Good attention to detail</a:t>
            </a:r>
          </a:p>
          <a:p>
            <a:r>
              <a:rPr lang="en-US" dirty="0" smtClean="0"/>
              <a:t>Remembers everything</a:t>
            </a:r>
          </a:p>
          <a:p>
            <a:endParaRPr lang="en-US" dirty="0"/>
          </a:p>
        </p:txBody>
      </p:sp>
      <p:sp>
        <p:nvSpPr>
          <p:cNvPr id="7" name="Content Placeholder 6"/>
          <p:cNvSpPr>
            <a:spLocks noGrp="1"/>
          </p:cNvSpPr>
          <p:nvPr>
            <p:ph sz="quarter" idx="4294967295"/>
          </p:nvPr>
        </p:nvSpPr>
        <p:spPr>
          <a:xfrm>
            <a:off x="1361445" y="2067313"/>
            <a:ext cx="3133164" cy="3664043"/>
          </a:xfrm>
          <a:prstGeom prst="rect">
            <a:avLst/>
          </a:prstGeom>
        </p:spPr>
        <p:txBody>
          <a:bodyPr>
            <a:noAutofit/>
          </a:bodyPr>
          <a:lstStyle/>
          <a:p>
            <a:pPr marL="0" indent="0">
              <a:buNone/>
            </a:pPr>
            <a:r>
              <a:rPr lang="en-US" sz="2000" dirty="0" smtClean="0"/>
              <a:t>A - Alice</a:t>
            </a:r>
          </a:p>
          <a:p>
            <a:r>
              <a:rPr lang="en-US" sz="2000" dirty="0" smtClean="0"/>
              <a:t>5 years of HR experience with your competitor</a:t>
            </a:r>
          </a:p>
          <a:p>
            <a:r>
              <a:rPr lang="en-US" sz="2000" dirty="0" smtClean="0"/>
              <a:t>Good customer service skills</a:t>
            </a:r>
          </a:p>
          <a:p>
            <a:r>
              <a:rPr lang="en-US" sz="2000" dirty="0" smtClean="0"/>
              <a:t>Demonstrates empathy</a:t>
            </a:r>
          </a:p>
          <a:p>
            <a:r>
              <a:rPr lang="en-US" sz="2000" dirty="0" smtClean="0"/>
              <a:t>Speaks 3 languages</a:t>
            </a:r>
          </a:p>
          <a:p>
            <a:r>
              <a:rPr lang="en-US" sz="2000" dirty="0" smtClean="0"/>
              <a:t>Great writing skills</a:t>
            </a:r>
          </a:p>
          <a:p>
            <a:r>
              <a:rPr lang="en-US" sz="2000" dirty="0" smtClean="0"/>
              <a:t>Good time management and prioritization skills</a:t>
            </a:r>
            <a:endParaRPr lang="en-US" sz="2000" dirty="0"/>
          </a:p>
        </p:txBody>
      </p:sp>
      <p:sp>
        <p:nvSpPr>
          <p:cNvPr id="2" name="TextBox 1"/>
          <p:cNvSpPr txBox="1"/>
          <p:nvPr/>
        </p:nvSpPr>
        <p:spPr>
          <a:xfrm>
            <a:off x="1457024" y="1364710"/>
            <a:ext cx="6229952" cy="338554"/>
          </a:xfrm>
          <a:prstGeom prst="rect">
            <a:avLst/>
          </a:prstGeom>
          <a:noFill/>
        </p:spPr>
        <p:txBody>
          <a:bodyPr wrap="square" rtlCol="0">
            <a:spAutoFit/>
          </a:bodyPr>
          <a:lstStyle/>
          <a:p>
            <a:r>
              <a:rPr lang="en-US" sz="1600" dirty="0"/>
              <a:t>You’re looking to hire a manager for your global mobility program</a:t>
            </a:r>
          </a:p>
        </p:txBody>
      </p:sp>
    </p:spTree>
    <p:extLst>
      <p:ext uri="{BB962C8B-B14F-4D97-AF65-F5344CB8AC3E}">
        <p14:creationId xmlns:p14="http://schemas.microsoft.com/office/powerpoint/2010/main" val="166302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25000"/>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a:off x="508719" y="5856591"/>
            <a:ext cx="1363931" cy="585526"/>
          </a:xfrm>
          <a:prstGeom prst="rect">
            <a:avLst/>
          </a:prstGeom>
          <a:solidFill>
            <a:schemeClr val="tx1">
              <a:alpha val="14000"/>
            </a:schemeClr>
          </a:solidFill>
          <a:ln>
            <a:noFill/>
          </a:ln>
          <a:effectLst>
            <a:outerShdw blurRad="292100" dist="139700" dir="2700000" algn="tl" rotWithShape="0">
              <a:srgbClr val="333333">
                <a:alpha val="65000"/>
              </a:srgbClr>
            </a:outerShdw>
          </a:effectLst>
        </p:spPr>
      </p:pic>
      <p:sp>
        <p:nvSpPr>
          <p:cNvPr id="6" name="Title 5"/>
          <p:cNvSpPr>
            <a:spLocks noGrp="1"/>
          </p:cNvSpPr>
          <p:nvPr>
            <p:ph type="title"/>
          </p:nvPr>
        </p:nvSpPr>
        <p:spPr/>
        <p:txBody>
          <a:bodyPr/>
          <a:lstStyle/>
          <a:p>
            <a:r>
              <a:rPr lang="en-US" dirty="0" smtClean="0"/>
              <a:t>Questions</a:t>
            </a:r>
            <a:endParaRPr lang="en-US" dirty="0"/>
          </a:p>
        </p:txBody>
      </p:sp>
      <p:sp>
        <p:nvSpPr>
          <p:cNvPr id="7" name="Content Placeholder 6"/>
          <p:cNvSpPr>
            <a:spLocks noGrp="1"/>
          </p:cNvSpPr>
          <p:nvPr>
            <p:ph idx="1"/>
          </p:nvPr>
        </p:nvSpPr>
        <p:spPr>
          <a:xfrm>
            <a:off x="457200" y="1600201"/>
            <a:ext cx="8229600" cy="3903568"/>
          </a:xfrm>
        </p:spPr>
        <p:txBody>
          <a:bodyPr>
            <a:normAutofit/>
          </a:bodyPr>
          <a:lstStyle/>
          <a:p>
            <a:pPr marL="0" indent="0">
              <a:buNone/>
            </a:pPr>
            <a:r>
              <a:rPr lang="en-US" dirty="0" smtClean="0"/>
              <a:t>…and thank-you!</a:t>
            </a:r>
            <a:endParaRPr lang="en-US" dirty="0"/>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9181" y="5735069"/>
            <a:ext cx="1847619" cy="828571"/>
          </a:xfrm>
          <a:prstGeom prst="rect">
            <a:avLst/>
          </a:prstGeom>
        </p:spPr>
      </p:pic>
    </p:spTree>
    <p:extLst>
      <p:ext uri="{BB962C8B-B14F-4D97-AF65-F5344CB8AC3E}">
        <p14:creationId xmlns:p14="http://schemas.microsoft.com/office/powerpoint/2010/main" val="29354573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62500" lnSpcReduction="20000"/>
          </a:bodyPr>
          <a:lstStyle/>
          <a:p>
            <a:pPr marL="0" indent="0">
              <a:buNone/>
            </a:pPr>
            <a:r>
              <a:rPr lang="en-SG" dirty="0"/>
              <a:t>© </a:t>
            </a:r>
            <a:r>
              <a:rPr lang="en-SG" dirty="0" smtClean="0"/>
              <a:t>2016 </a:t>
            </a:r>
            <a:r>
              <a:rPr lang="en-SG" dirty="0"/>
              <a:t>KPMG International Cooperative ("KPMG International"), a Swiss entity. Member firms of the KPMG network of independent firms are affiliated with KPMG International. KPMG International provides no client services. No member firm has any authority to obligate or bind KPMG International or any other member firm vis-à-vis third parties, nor does KPMG International have any such authority to obligate or bind any member firm. All rights reserved. </a:t>
            </a:r>
          </a:p>
          <a:p>
            <a:pPr marL="0" indent="0">
              <a:buNone/>
            </a:pPr>
            <a:r>
              <a:rPr lang="en-GB" dirty="0"/>
              <a:t>The KPMG name, logo and “cutting through complexity” are registered trademarks or trademarks of KPMG International.</a:t>
            </a:r>
            <a:r>
              <a:rPr lang="en-SG" dirty="0"/>
              <a:t> </a:t>
            </a:r>
          </a:p>
          <a:p>
            <a:pPr marL="0" indent="0">
              <a:buNone/>
            </a:pPr>
            <a:r>
              <a:rPr lang="en-SG" dirty="0"/>
              <a:t>The information contained herein is of a general nature and is not intended to address the circumstances of any particular individual or entity. Although we </a:t>
            </a:r>
            <a:r>
              <a:rPr lang="en-SG" dirty="0" err="1"/>
              <a:t>endeavor</a:t>
            </a:r>
            <a:r>
              <a:rPr lang="en-SG" dirty="0"/>
              <a:t> to provide accurate and timely information, there can be no guarantee that such information is accurate as of the date it is received or that it will continue to be accurate in the future. No one should act on such information without appropriate professional advice after a thorough examination of the particular situation.</a:t>
            </a:r>
          </a:p>
          <a:p>
            <a:pPr marL="0" indent="0">
              <a:buNone/>
            </a:pPr>
            <a:endParaRPr lang="en-US" dirty="0"/>
          </a:p>
        </p:txBody>
      </p:sp>
    </p:spTree>
    <p:extLst>
      <p:ext uri="{BB962C8B-B14F-4D97-AF65-F5344CB8AC3E}">
        <p14:creationId xmlns:p14="http://schemas.microsoft.com/office/powerpoint/2010/main" val="3823345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pPr marL="0" indent="0" algn="ctr">
              <a:buNone/>
            </a:pPr>
            <a:r>
              <a:rPr lang="en-US" sz="1051" dirty="0"/>
              <a:t/>
            </a:r>
            <a:br>
              <a:rPr lang="en-US" sz="1051" dirty="0"/>
            </a:br>
            <a:r>
              <a:rPr lang="en-US" sz="1051" dirty="0"/>
              <a:t> </a:t>
            </a:r>
            <a:br>
              <a:rPr lang="en-US" sz="1051" dirty="0"/>
            </a:br>
            <a:r>
              <a:rPr lang="en-US" sz="1400" dirty="0"/>
              <a:t>The following information is not intended to be “written advice concerning one or more Federal tax matters” subject to the requirements of section 10.37(a)(2) of Treasury Department Circular 230.</a:t>
            </a:r>
          </a:p>
          <a:p>
            <a:pPr algn="ctr"/>
            <a:endParaRPr lang="en-US" sz="1800" dirty="0"/>
          </a:p>
          <a:p>
            <a:pPr marL="0" indent="0" algn="ctr">
              <a:buNone/>
            </a:pPr>
            <a:r>
              <a:rPr lang="en-US" sz="1400" dirty="0"/>
              <a:t>The information contained herein is of a general nature and is not intended to address the circumstances of any particular individual or entity. Although we endeavor to provide accurate and timely information, there can be no guarantee that such information is accurate as of the date it is received or that it will continue to be accurate in the future. No one should act on such information without appropriate professional advice after a thorough examination of the particular situation.</a:t>
            </a:r>
          </a:p>
          <a:p>
            <a:pPr algn="ctr"/>
            <a:endParaRPr lang="en-US" sz="1200" dirty="0"/>
          </a:p>
        </p:txBody>
      </p:sp>
      <p:sp>
        <p:nvSpPr>
          <p:cNvPr id="8" name="Slide Number Placeholder 6"/>
          <p:cNvSpPr>
            <a:spLocks noGrp="1"/>
          </p:cNvSpPr>
          <p:nvPr>
            <p:ph type="sldNum" sz="quarter" idx="4294967295"/>
          </p:nvPr>
        </p:nvSpPr>
        <p:spPr bwMode="auto">
          <a:xfrm>
            <a:off x="7330680" y="5731355"/>
            <a:ext cx="494109" cy="209551"/>
          </a:xfrm>
          <a:prstGeom prst="rect">
            <a:avLst/>
          </a:prstGeom>
          <a:ln>
            <a:miter lim="800000"/>
            <a:headEnd/>
            <a:tailEnd/>
          </a:ln>
        </p:spPr>
        <p:txBody>
          <a:bodyPr vert="horz" wrap="square" lIns="68580" tIns="34291" rIns="68580" bIns="34291" numCol="1" rtlCol="0" anchor="t" anchorCtr="0" compatLnSpc="1">
            <a:prstTxWarp prst="textNoShape">
              <a:avLst/>
            </a:prstTxWarp>
          </a:bodyPr>
          <a:lstStyle>
            <a:lvl1pPr algn="r">
              <a:defRPr sz="675">
                <a:solidFill>
                  <a:srgbClr val="00338D"/>
                </a:solidFill>
              </a:defRPr>
            </a:lvl1pPr>
          </a:lstStyle>
          <a:p>
            <a:pPr>
              <a:defRPr/>
            </a:pPr>
            <a:fld id="{64D54BC9-954B-4BC6-9287-C7B3A5EBC63E}" type="slidenum">
              <a:rPr lang="en-US"/>
              <a:pPr>
                <a:defRPr/>
              </a:pPr>
              <a:t>4</a:t>
            </a:fld>
            <a:endParaRPr lang="en-US"/>
          </a:p>
        </p:txBody>
      </p:sp>
    </p:spTree>
    <p:extLst>
      <p:ext uri="{BB962C8B-B14F-4D97-AF65-F5344CB8AC3E}">
        <p14:creationId xmlns:p14="http://schemas.microsoft.com/office/powerpoint/2010/main" val="3959869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Dated Material</a:t>
            </a:r>
            <a:endParaRPr lang="en-US" dirty="0"/>
          </a:p>
        </p:txBody>
      </p:sp>
      <p:sp>
        <p:nvSpPr>
          <p:cNvPr id="3" name="Content Placeholder 2"/>
          <p:cNvSpPr>
            <a:spLocks noGrp="1"/>
          </p:cNvSpPr>
          <p:nvPr>
            <p:ph idx="1"/>
          </p:nvPr>
        </p:nvSpPr>
        <p:spPr/>
        <p:txBody>
          <a:bodyPr/>
          <a:lstStyle/>
          <a:p>
            <a:pPr marL="0" indent="0" algn="ctr">
              <a:buNone/>
            </a:pPr>
            <a:r>
              <a:rPr lang="en-US" sz="1725" dirty="0"/>
              <a:t>THE MATERIAL CONTAINED IN THESE COURSE </a:t>
            </a:r>
            <a:br>
              <a:rPr lang="en-US" sz="1725" dirty="0"/>
            </a:br>
            <a:r>
              <a:rPr lang="en-US" sz="1725" dirty="0"/>
              <a:t>MATERIALS IS CURRENT AS OF THE DATE PRODUCED. </a:t>
            </a:r>
            <a:br>
              <a:rPr lang="en-US" sz="1725" dirty="0"/>
            </a:br>
            <a:r>
              <a:rPr lang="en-US" sz="1725" dirty="0"/>
              <a:t>THE MATERIALS HAVE NOT BEEN AND WILL NOT BE UPDATED TO INCORPORATE ANY TECHNICAL CHANGES </a:t>
            </a:r>
            <a:br>
              <a:rPr lang="en-US" sz="1725" dirty="0"/>
            </a:br>
            <a:r>
              <a:rPr lang="en-US" sz="1725" dirty="0"/>
              <a:t>TO THE CONTENT OR TO REFLECT ANY MODIFICATIONS </a:t>
            </a:r>
            <a:br>
              <a:rPr lang="en-US" sz="1725" dirty="0"/>
            </a:br>
            <a:r>
              <a:rPr lang="en-US" sz="1725" dirty="0"/>
              <a:t>TO A TAX SERVICE OFFERED SINCE THE PRODUCTION DATE. YOU ARE RESPONSIBLE FOR VERIFYING WHETHER OR NOT THERE HAVE BEEN ANY TECHNICAL CHANGES SINCE THE PRODUCTION DATE AND WHETHER OR NOT THE FIRM STILL APPROVES ANY TAX SERVICES OFFERED FOR PRESENTATION TO CLIENTS. YOU SHOULD CONSULT WITH WASHINGTON NATIONAL TAX AND RISK MANAGEMENT-TAX AS PART OF YOUR </a:t>
            </a:r>
            <a:br>
              <a:rPr lang="en-US" sz="1725" dirty="0"/>
            </a:br>
            <a:r>
              <a:rPr lang="en-US" sz="1725" dirty="0"/>
              <a:t>DUE DILIGENCE.</a:t>
            </a:r>
          </a:p>
        </p:txBody>
      </p:sp>
      <p:sp>
        <p:nvSpPr>
          <p:cNvPr id="9" name="Slide Number Placeholder 6"/>
          <p:cNvSpPr>
            <a:spLocks noGrp="1"/>
          </p:cNvSpPr>
          <p:nvPr>
            <p:ph type="sldNum" sz="quarter" idx="4294967295"/>
          </p:nvPr>
        </p:nvSpPr>
        <p:spPr bwMode="auto">
          <a:xfrm>
            <a:off x="7330680" y="5731355"/>
            <a:ext cx="494109" cy="209551"/>
          </a:xfrm>
          <a:prstGeom prst="rect">
            <a:avLst/>
          </a:prstGeom>
          <a:ln>
            <a:miter lim="800000"/>
            <a:headEnd/>
            <a:tailEnd/>
          </a:ln>
        </p:spPr>
        <p:txBody>
          <a:bodyPr vert="horz" wrap="square" lIns="68580" tIns="34291" rIns="68580" bIns="34291" numCol="1" rtlCol="0" anchor="t" anchorCtr="0" compatLnSpc="1">
            <a:prstTxWarp prst="textNoShape">
              <a:avLst/>
            </a:prstTxWarp>
          </a:bodyPr>
          <a:lstStyle>
            <a:lvl1pPr algn="r">
              <a:defRPr sz="675">
                <a:solidFill>
                  <a:srgbClr val="00338D"/>
                </a:solidFill>
              </a:defRPr>
            </a:lvl1pPr>
          </a:lstStyle>
          <a:p>
            <a:pPr>
              <a:defRPr/>
            </a:pPr>
            <a:fld id="{64D54BC9-954B-4BC6-9287-C7B3A5EBC63E}" type="slidenum">
              <a:rPr lang="en-US"/>
              <a:pPr>
                <a:defRPr/>
              </a:pPr>
              <a:t>5</a:t>
            </a:fld>
            <a:endParaRPr lang="en-US"/>
          </a:p>
        </p:txBody>
      </p:sp>
    </p:spTree>
    <p:extLst>
      <p:ext uri="{BB962C8B-B14F-4D97-AF65-F5344CB8AC3E}">
        <p14:creationId xmlns:p14="http://schemas.microsoft.com/office/powerpoint/2010/main" val="1456468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Less about what you do, more about what you think</a:t>
            </a:r>
          </a:p>
          <a:p>
            <a:r>
              <a:rPr lang="en-US" dirty="0" smtClean="0"/>
              <a:t>Global mobility program and administration attributes</a:t>
            </a:r>
          </a:p>
          <a:p>
            <a:r>
              <a:rPr lang="en-US" dirty="0" smtClean="0"/>
              <a:t>Demographics about you to find additional story within industry, program size</a:t>
            </a:r>
          </a:p>
          <a:p>
            <a:r>
              <a:rPr lang="en-US" dirty="0" smtClean="0"/>
              <a:t>Thinking about how you operate and how you &amp; global mobility impact your business’ objectives</a:t>
            </a:r>
          </a:p>
          <a:p>
            <a:r>
              <a:rPr lang="en-US" dirty="0" smtClean="0"/>
              <a:t>Key areas: demographics, organization, selection, repatriation, conflict and cost management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E74015-DB78-4567-B848-1A1C1CE11680}" type="slidenum">
              <a:rPr lang="en-US" smtClean="0"/>
              <a:pPr>
                <a:defRPr/>
              </a:pPr>
              <a:t>6</a:t>
            </a:fld>
            <a:endParaRPr lang="en-US" dirty="0"/>
          </a:p>
        </p:txBody>
      </p:sp>
    </p:spTree>
    <p:extLst>
      <p:ext uri="{BB962C8B-B14F-4D97-AF65-F5344CB8AC3E}">
        <p14:creationId xmlns:p14="http://schemas.microsoft.com/office/powerpoint/2010/main" val="598989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matters</a:t>
            </a:r>
            <a:endParaRPr lang="en-US" dirty="0"/>
          </a:p>
        </p:txBody>
      </p:sp>
      <p:sp>
        <p:nvSpPr>
          <p:cNvPr id="3" name="Content Placeholder 2"/>
          <p:cNvSpPr>
            <a:spLocks noGrp="1"/>
          </p:cNvSpPr>
          <p:nvPr>
            <p:ph idx="1"/>
          </p:nvPr>
        </p:nvSpPr>
        <p:spPr/>
        <p:txBody>
          <a:bodyPr>
            <a:normAutofit lnSpcReduction="10000"/>
          </a:bodyPr>
          <a:lstStyle/>
          <a:p>
            <a:r>
              <a:rPr lang="en-US" dirty="0" smtClean="0"/>
              <a:t>Unique opportunity to gain insight into others’ opinions and how they hold against your own</a:t>
            </a:r>
          </a:p>
          <a:p>
            <a:r>
              <a:rPr lang="en-US" dirty="0" smtClean="0"/>
              <a:t>Ignite ideas for change and improvements</a:t>
            </a:r>
          </a:p>
          <a:p>
            <a:r>
              <a:rPr lang="en-US" dirty="0" smtClean="0"/>
              <a:t>Validate current approaches where you may have been unsure</a:t>
            </a:r>
          </a:p>
          <a:p>
            <a:r>
              <a:rPr lang="en-US" dirty="0" smtClean="0"/>
              <a:t>Establishes a baseline for future analysis of trends and change</a:t>
            </a:r>
          </a:p>
          <a:p>
            <a:r>
              <a:rPr lang="en-US" dirty="0" smtClean="0"/>
              <a:t>Can influence strategic and operational priorities</a:t>
            </a:r>
            <a:endParaRPr lang="en-US" dirty="0"/>
          </a:p>
        </p:txBody>
      </p:sp>
      <p:sp>
        <p:nvSpPr>
          <p:cNvPr id="4" name="Slide Number Placeholder 3"/>
          <p:cNvSpPr>
            <a:spLocks noGrp="1"/>
          </p:cNvSpPr>
          <p:nvPr>
            <p:ph type="sldNum" sz="quarter" idx="10"/>
          </p:nvPr>
        </p:nvSpPr>
        <p:spPr/>
        <p:txBody>
          <a:bodyPr/>
          <a:lstStyle/>
          <a:p>
            <a:pPr>
              <a:defRPr/>
            </a:pPr>
            <a:fld id="{DBE74015-DB78-4567-B848-1A1C1CE11680}" type="slidenum">
              <a:rPr lang="en-US" smtClean="0"/>
              <a:pPr>
                <a:defRPr/>
              </a:pPr>
              <a:t>7</a:t>
            </a:fld>
            <a:endParaRPr lang="en-US" dirty="0"/>
          </a:p>
        </p:txBody>
      </p:sp>
    </p:spTree>
    <p:extLst>
      <p:ext uri="{BB962C8B-B14F-4D97-AF65-F5344CB8AC3E}">
        <p14:creationId xmlns:p14="http://schemas.microsoft.com/office/powerpoint/2010/main" val="37077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Attitudinal surveys</a:t>
            </a:r>
          </a:p>
          <a:p>
            <a:pPr lvl="1"/>
            <a:r>
              <a:rPr lang="en-US" dirty="0"/>
              <a:t>Attitude is a group of opinions, values and dispositions to act associated with a particular </a:t>
            </a:r>
            <a:r>
              <a:rPr lang="en-US" dirty="0" smtClean="0"/>
              <a:t>concept (e.g. global mobility) </a:t>
            </a:r>
            <a:endParaRPr lang="en-US" dirty="0"/>
          </a:p>
          <a:p>
            <a:pPr lvl="1"/>
            <a:r>
              <a:rPr lang="en-US" dirty="0" smtClean="0"/>
              <a:t>Requires </a:t>
            </a:r>
            <a:r>
              <a:rPr lang="en-US" dirty="0"/>
              <a:t>a series of questions to evaluate it </a:t>
            </a:r>
            <a:r>
              <a:rPr lang="en-US" dirty="0" smtClean="0"/>
              <a:t>effectively</a:t>
            </a:r>
            <a:endParaRPr lang="en-US" dirty="0"/>
          </a:p>
          <a:p>
            <a:pPr lvl="1"/>
            <a:r>
              <a:rPr lang="en-US" dirty="0" smtClean="0"/>
              <a:t>Designed to capture what people think, perceptions</a:t>
            </a:r>
          </a:p>
          <a:p>
            <a:pPr lvl="1"/>
            <a:r>
              <a:rPr lang="en-US" dirty="0" smtClean="0"/>
              <a:t>Useful for prioritizing actions</a:t>
            </a:r>
          </a:p>
          <a:p>
            <a:pPr lvl="1"/>
            <a:r>
              <a:rPr lang="en-US" dirty="0" smtClean="0"/>
              <a:t>Can help individuals focus on impactful activities</a:t>
            </a:r>
          </a:p>
          <a:p>
            <a:r>
              <a:rPr lang="en-US" dirty="0"/>
              <a:t>We need to determine the “N”</a:t>
            </a:r>
          </a:p>
          <a:p>
            <a:pPr lvl="1"/>
            <a:r>
              <a:rPr lang="en-US" i="1" dirty="0"/>
              <a:t>Need the same “N” </a:t>
            </a:r>
            <a:r>
              <a:rPr lang="en-US" i="1" dirty="0" smtClean="0"/>
              <a:t>(participant count) for </a:t>
            </a:r>
            <a:r>
              <a:rPr lang="en-US" i="1" dirty="0"/>
              <a:t>all </a:t>
            </a:r>
            <a:r>
              <a:rPr lang="en-US" i="1" dirty="0" smtClean="0"/>
              <a:t>questions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E74015-DB78-4567-B848-1A1C1CE11680}" type="slidenum">
              <a:rPr lang="en-US" smtClean="0"/>
              <a:pPr>
                <a:defRPr/>
              </a:pPr>
              <a:t>8</a:t>
            </a:fld>
            <a:endParaRPr lang="en-US" dirty="0"/>
          </a:p>
        </p:txBody>
      </p:sp>
    </p:spTree>
    <p:extLst>
      <p:ext uri="{BB962C8B-B14F-4D97-AF65-F5344CB8AC3E}">
        <p14:creationId xmlns:p14="http://schemas.microsoft.com/office/powerpoint/2010/main" val="1273843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 Practice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Congratulations!  You’ve just won 2 first class tickets to fly you and your favorite person to your choice of the following destinations.  Which would you choose?</a:t>
            </a:r>
          </a:p>
          <a:p>
            <a:pPr marL="457189" indent="-457189">
              <a:buAutoNum type="alphaUcPeriod"/>
            </a:pPr>
            <a:r>
              <a:rPr lang="en-US" dirty="0" smtClean="0"/>
              <a:t>Buenos Aires</a:t>
            </a:r>
          </a:p>
          <a:p>
            <a:pPr marL="457189" indent="-457189">
              <a:buAutoNum type="alphaUcPeriod"/>
            </a:pPr>
            <a:r>
              <a:rPr lang="en-US" dirty="0" smtClean="0"/>
              <a:t>New York</a:t>
            </a:r>
          </a:p>
          <a:p>
            <a:pPr marL="457189" indent="-457189">
              <a:buAutoNum type="alphaUcPeriod"/>
            </a:pPr>
            <a:r>
              <a:rPr lang="en-US" dirty="0" smtClean="0"/>
              <a:t>Paris</a:t>
            </a:r>
          </a:p>
          <a:p>
            <a:pPr marL="457189" indent="-457189">
              <a:buAutoNum type="alphaUcPeriod"/>
            </a:pPr>
            <a:r>
              <a:rPr lang="en-US" dirty="0" smtClean="0"/>
              <a:t>Rome</a:t>
            </a:r>
          </a:p>
          <a:p>
            <a:pPr marL="457189" indent="-457189">
              <a:buAutoNum type="alphaUcPeriod"/>
            </a:pPr>
            <a:r>
              <a:rPr lang="en-US" dirty="0" smtClean="0"/>
              <a:t>Hong Kong</a:t>
            </a:r>
          </a:p>
          <a:p>
            <a:pPr marL="457189" indent="-457189">
              <a:buAutoNum type="alphaUcPeriod"/>
            </a:pPr>
            <a:r>
              <a:rPr lang="en-US" dirty="0" smtClean="0"/>
              <a:t>Gilroy</a:t>
            </a:r>
            <a:endParaRPr lang="en-US" dirty="0"/>
          </a:p>
        </p:txBody>
      </p:sp>
    </p:spTree>
    <p:extLst>
      <p:ext uri="{BB962C8B-B14F-4D97-AF65-F5344CB8AC3E}">
        <p14:creationId xmlns:p14="http://schemas.microsoft.com/office/powerpoint/2010/main" val="3530568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1871</Words>
  <Application>Microsoft Office PowerPoint</Application>
  <PresentationFormat>On-screen Show (4:3)</PresentationFormat>
  <Paragraphs>315</Paragraphs>
  <Slides>38</Slides>
  <Notes>20</Notes>
  <HiddenSlides>20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Global Mobility  Attitudinal Survey</vt:lpstr>
      <vt:lpstr>Poll Everywhere</vt:lpstr>
      <vt:lpstr>Access Poll Everywhere</vt:lpstr>
      <vt:lpstr>Notice</vt:lpstr>
      <vt:lpstr>Dated Material</vt:lpstr>
      <vt:lpstr>Content</vt:lpstr>
      <vt:lpstr>Why this matters</vt:lpstr>
      <vt:lpstr>Guidelines </vt:lpstr>
      <vt:lpstr>Polling Practice</vt:lpstr>
      <vt:lpstr>Program Size</vt:lpstr>
      <vt:lpstr>Geographical Footprint</vt:lpstr>
      <vt:lpstr>Geographical Footprint</vt:lpstr>
      <vt:lpstr>Organization</vt:lpstr>
      <vt:lpstr>Assignee Selection</vt:lpstr>
      <vt:lpstr>Assignee Selection</vt:lpstr>
      <vt:lpstr>Repatriation</vt:lpstr>
      <vt:lpstr>Repatriation – By degrees</vt:lpstr>
      <vt:lpstr>Repatriation</vt:lpstr>
      <vt:lpstr>Repatriation – One wish</vt:lpstr>
      <vt:lpstr>Candidate Declines</vt:lpstr>
      <vt:lpstr>Reducing Declines</vt:lpstr>
      <vt:lpstr>Conflict</vt:lpstr>
      <vt:lpstr>Containing conflict</vt:lpstr>
      <vt:lpstr>Cost Management</vt:lpstr>
      <vt:lpstr>Cost Management</vt:lpstr>
      <vt:lpstr>Typical cost estimate process flow </vt:lpstr>
      <vt:lpstr>Savings concepts</vt:lpstr>
      <vt:lpstr>Volume</vt:lpstr>
      <vt:lpstr>Volume</vt:lpstr>
      <vt:lpstr>Assignee Types</vt:lpstr>
      <vt:lpstr>Volume &amp; Types</vt:lpstr>
      <vt:lpstr>Request for exceptions</vt:lpstr>
      <vt:lpstr>Request for exceptions</vt:lpstr>
      <vt:lpstr>Mobility Challenges #1</vt:lpstr>
      <vt:lpstr>Mobility Challenges #2</vt:lpstr>
      <vt:lpstr>Global Mobility Talent Who would you hire?</vt:lpstr>
      <vt:lpstr>Questions</vt:lpstr>
      <vt:lpstr>PowerPoint Presentation</vt:lpstr>
    </vt:vector>
  </TitlesOfParts>
  <Company>Adobe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Taylor</dc:creator>
  <cp:lastModifiedBy>Christina Seskey</cp:lastModifiedBy>
  <cp:revision>22</cp:revision>
  <dcterms:created xsi:type="dcterms:W3CDTF">2015-01-22T21:28:28Z</dcterms:created>
  <dcterms:modified xsi:type="dcterms:W3CDTF">2016-03-09T19:11:12Z</dcterms:modified>
</cp:coreProperties>
</file>