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1"/>
  </p:notesMasterIdLst>
  <p:sldIdLst>
    <p:sldId id="319" r:id="rId2"/>
    <p:sldId id="307" r:id="rId3"/>
    <p:sldId id="326" r:id="rId4"/>
    <p:sldId id="327" r:id="rId5"/>
    <p:sldId id="325" r:id="rId6"/>
    <p:sldId id="323" r:id="rId7"/>
    <p:sldId id="324" r:id="rId8"/>
    <p:sldId id="266" r:id="rId9"/>
    <p:sldId id="267" r:id="rId10"/>
  </p:sldIdLst>
  <p:sldSz cx="10058400" cy="77724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B32"/>
    <a:srgbClr val="F79646"/>
    <a:srgbClr val="C10C06"/>
    <a:srgbClr val="FFAE0D"/>
    <a:srgbClr val="FFCC66"/>
    <a:srgbClr val="FF9900"/>
    <a:srgbClr val="FFB219"/>
    <a:srgbClr val="FFB625"/>
    <a:srgbClr val="FFC04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798" autoAdjust="0"/>
    <p:restoredTop sz="75392" autoAdjust="0"/>
  </p:normalViewPr>
  <p:slideViewPr>
    <p:cSldViewPr snapToGrid="0">
      <p:cViewPr varScale="1">
        <p:scale>
          <a:sx n="42" d="100"/>
          <a:sy n="42" d="100"/>
        </p:scale>
        <p:origin x="980" y="4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1C85-A1CF-4BC3-8B20-1CE9021F9DB3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03263"/>
            <a:ext cx="45466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316D-87B3-4F1B-A11B-A3888D791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4E6C47-A0C5-47DA-A455-85F4DFC9F2E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C01DE2-FB67-4EFD-8724-59B0B6D3EF4B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6932-82EC-4221-BA7C-1716CB9CC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60484-3FDC-4460-82E8-E61307B7C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7D4C-5A04-41E9-B5DB-1CFA358F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829EF-1779-458F-A55B-FAE255A7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61610-5075-48A5-8D3B-C45865E7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89F6-8DDA-40AA-B6F3-9B3A4C87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B6202-1B39-4CD9-8E3E-AC8838D70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9BE77-3186-4083-8AF2-B77950D6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EDC90-D476-4CFD-94D1-34B2030C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7688B-640C-4CFB-9C0F-55D9E384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36C73-C779-49CA-A483-61D0F79AC3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EE19C9-4133-4050-ACCB-7CCC7498F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64988-2AD1-4F57-AFEB-39A3D05DC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17C84-C8C8-448C-8F0E-C3AC6337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BAFE-295B-4CFB-8135-E2C62B20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8D534-2A35-4D26-8165-DFAC8A44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E9C68-F281-48EB-9002-D949578139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31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0058400" cy="8415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345141" y="1244600"/>
            <a:ext cx="9368118" cy="580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Point #1</a:t>
            </a:r>
          </a:p>
          <a:p>
            <a:pPr lvl="1" eaLnBrk="1" hangingPunct="1"/>
            <a:r>
              <a:rPr lang="en-US" altLang="en-US" dirty="0"/>
              <a:t>Sub point</a:t>
            </a:r>
          </a:p>
          <a:p>
            <a:pPr lvl="1" eaLnBrk="1" hangingPunct="1"/>
            <a:r>
              <a:rPr lang="en-US" altLang="en-US" dirty="0"/>
              <a:t>Sub point</a:t>
            </a:r>
          </a:p>
          <a:p>
            <a:pPr eaLnBrk="1" hangingPunct="1"/>
            <a:r>
              <a:rPr lang="en-US" altLang="en-US" dirty="0"/>
              <a:t>Point #2</a:t>
            </a:r>
          </a:p>
          <a:p>
            <a:pPr lvl="1" eaLnBrk="1" hangingPunct="1"/>
            <a:r>
              <a:rPr lang="en-US" altLang="en-US" dirty="0"/>
              <a:t>Sub point</a:t>
            </a:r>
          </a:p>
          <a:p>
            <a:pPr eaLnBrk="1" hangingPunct="1"/>
            <a:r>
              <a:rPr lang="en-US" altLang="en-US" dirty="0"/>
              <a:t>Point #3</a:t>
            </a:r>
          </a:p>
          <a:p>
            <a:pPr lvl="1" eaLnBrk="1" hangingPunct="1"/>
            <a:r>
              <a:rPr lang="en-US" altLang="en-US" dirty="0"/>
              <a:t>Sub point</a:t>
            </a:r>
          </a:p>
          <a:p>
            <a:pPr lvl="1" eaLnBrk="1" hangingPunct="1"/>
            <a:r>
              <a:rPr lang="en-US" altLang="en-US" dirty="0"/>
              <a:t>Sub point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0058400" cy="8415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082556" y="7385357"/>
            <a:ext cx="975846" cy="236754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A90A2-3F49-4796-8386-C1FC9931CD90}" type="slidenum">
              <a:rPr kumimoji="0" lang="en-US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0058400" cy="8415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082556" y="7385357"/>
            <a:ext cx="975846" cy="236754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A90A2-3F49-4796-8386-C1FC9931CD90}" type="slidenum">
              <a:rPr kumimoji="0" lang="en-US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782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082556" y="7385357"/>
            <a:ext cx="975846" cy="236754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A90A2-3F49-4796-8386-C1FC9931CD90}" type="slidenum">
              <a:rPr kumimoji="0" lang="en-US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10058400" cy="84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9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0"/>
          </p:nvPr>
        </p:nvSpPr>
        <p:spPr bwMode="auto">
          <a:xfrm>
            <a:off x="394447" y="1295400"/>
            <a:ext cx="9368118" cy="594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883227"/>
          </a:xfrm>
          <a:prstGeom prst="rect">
            <a:avLst/>
          </a:prstGeom>
        </p:spPr>
        <p:txBody>
          <a:bodyPr/>
          <a:lstStyle>
            <a:lvl1pPr marL="339725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082556" y="7385357"/>
            <a:ext cx="975846" cy="236754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A90A2-3F49-4796-8386-C1FC9931CD90}" type="slidenum">
              <a:rPr kumimoji="0" lang="en-US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0" y="2"/>
            <a:ext cx="10058400" cy="841519"/>
          </a:xfrm>
          <a:prstGeom prst="rect">
            <a:avLst/>
          </a:prstGeom>
        </p:spPr>
        <p:txBody>
          <a:bodyPr/>
          <a:lstStyle>
            <a:lvl1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2pPr>
            <a:lvl3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3pPr>
            <a:lvl4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4pPr>
            <a:lvl5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5pPr>
            <a:lvl6pPr marL="5094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10188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528237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2037649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18887-DC67-4D08-9E76-E073989C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0697-65D5-415A-9C37-89535F821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123B7-EE0F-4B77-BA67-7227F4D4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9BB7-2AC6-43CE-B368-DBDBFB175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F7CF-80DF-4AFD-A947-AC097C61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08DC4-0294-4090-9E72-98B11CC0E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32916-A800-4835-9909-377B53FD5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A3F64-FB12-41B2-96BF-3A497ABE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6CF4-81D6-4526-9996-977B1FF1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E8A54-007D-44E9-9F71-05CB26AD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E77A8C-2A16-4BFD-96EA-29B7F537131B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0058400" cy="841519"/>
          </a:xfrm>
          <a:prstGeom prst="rect">
            <a:avLst/>
          </a:prstGeom>
        </p:spPr>
        <p:txBody>
          <a:bodyPr/>
          <a:lstStyle>
            <a:lvl1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2pPr>
            <a:lvl3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3pPr>
            <a:lvl4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4pPr>
            <a:lvl5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5pPr>
            <a:lvl6pPr marL="5094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10188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528237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2037649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D81445-5229-4ADE-98DD-BE926A40A53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2"/>
            <a:ext cx="10058400" cy="84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2pPr>
            <a:lvl3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3pPr>
            <a:lvl4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4pPr>
            <a:lvl5pPr marL="28575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Calibri" pitchFamily="34" charset="0"/>
              </a:defRPr>
            </a:lvl5pPr>
            <a:lvl6pPr marL="5094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10188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528237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2037649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931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5851-F05A-4A0D-803F-33093256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998E-3475-4DDE-9A3E-319CC965D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D3914-1B57-428A-8494-9673B825C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8E912-5BC3-43E5-84A0-9E004048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8B86E-635E-4F4E-8111-DC70D7F3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34C03-36E9-4599-A889-B54717EF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0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BC14-A86C-4B06-917D-C314EDC6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A1F02-4344-4A04-8A55-C6ACBDDF2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DA8CF-485A-43F2-B08C-9E851B9F1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D1D35-3687-462B-A0C6-1D1EB642E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DB45D-E571-4BDF-873A-9C70575CB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C0810-2943-4A48-BACF-6E09218E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72AD3-439E-4131-BC27-7E9CBE3D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5A35C-BDC8-4530-8B6B-56901F8F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60C7E-A668-4B35-A812-FE7FD6B58B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4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2FD4-3B4A-407F-BEF8-F761A568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EAEA5-54A1-4438-AE5C-4626EB33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063FE-CFAA-4907-BEA5-3B97C70D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9CF8F-4622-4841-A886-61E45E01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B7EDD-444A-4E30-ACFC-DBC23545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225CB0-F3AF-45D7-A7C1-425DB1CF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E7EDF-FD69-4272-91B6-2BACD191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4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4504B-C2EF-4952-B1DE-8285BC229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CFF4-4DA5-4BBA-A172-2C5AAA7BF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E752E-0D22-4354-B84F-81B60DE3C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43431-AAE6-4C1C-8C41-DCBA9117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BD4B1-E839-469E-8C96-7AC9CBD8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34DD8-0391-42C4-B585-A6BB1FC2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1DABB-974F-4988-95CE-58316C9587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1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574D-82D3-41F2-B9B5-2C082A2A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644E0-BE7D-4407-85AD-1A661D1AB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F32FA-5945-4F86-A097-9D5E72ED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D6CCB-FBE2-4910-A66B-EB5335413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2CBC6-2055-4C93-869A-668EDD32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84A50-02E7-4105-A496-66A1AE09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41FEC-CC84-403C-B647-A2DDF22A68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0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75C8F-551C-4EDB-8B50-3CD17F878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2BE72-2BCD-463F-8EDD-282F51A25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21E4-F8B5-4E8E-B8FC-9AFF8948C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4812-A8FA-4D91-B50C-F542903290F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08992-CA3A-4D0F-BC29-54FE01A5F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71418-B4B7-434C-B680-7C93D7CCB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913D-6C2B-4771-86D3-00E3495A6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1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792" r:id="rId12"/>
    <p:sldLayoutId id="2147483788" r:id="rId13"/>
    <p:sldLayoutId id="2147483801" r:id="rId14"/>
    <p:sldLayoutId id="2147483800" r:id="rId15"/>
    <p:sldLayoutId id="2147483787" r:id="rId16"/>
    <p:sldLayoutId id="2147483793" r:id="rId17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" t="19553" r="-374" b="3017"/>
          <a:stretch/>
        </p:blipFill>
        <p:spPr>
          <a:xfrm>
            <a:off x="320040" y="0"/>
            <a:ext cx="9052560" cy="7822057"/>
          </a:xfrm>
        </p:spPr>
      </p:pic>
    </p:spTree>
    <p:extLst>
      <p:ext uri="{BB962C8B-B14F-4D97-AF65-F5344CB8AC3E}">
        <p14:creationId xmlns:p14="http://schemas.microsoft.com/office/powerpoint/2010/main" val="3588274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8470" y="504085"/>
            <a:ext cx="9401810" cy="705495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sz="4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Understand </a:t>
            </a:r>
            <a:r>
              <a:rPr lang="en-US" sz="48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en-US" sz="4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Scope of Services</a:t>
            </a: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US" sz="4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Clearly define what services you are going to expect the relocation company to manage</a:t>
            </a:r>
            <a:b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US" sz="444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Look to your policies for guidance</a:t>
            </a:r>
            <a:b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US" sz="444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Build an internal cross functional team to understand what questions you really need to ask and customize</a:t>
            </a:r>
            <a:endParaRPr lang="en-US" sz="364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21310" y="300885"/>
            <a:ext cx="9401810" cy="63877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4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Learn About the Marketplace </a:t>
            </a:r>
          </a:p>
          <a:p>
            <a:pPr marL="0" indent="0" eaLnBrk="1" hangingPunct="1">
              <a:buNone/>
              <a:defRPr/>
            </a:pP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28700" lvl="1" indent="-519113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Who is out there and how do they position themselves</a:t>
            </a:r>
          </a:p>
          <a:p>
            <a:pPr marL="1028700" lvl="1" indent="-519113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Business strategy of a potential suppliers</a:t>
            </a:r>
          </a:p>
          <a:p>
            <a:pPr marL="1028700" lvl="1" indent="-519113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 Stability</a:t>
            </a:r>
          </a:p>
          <a:p>
            <a:pPr marL="1028700" lvl="1" indent="-519113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Global coverage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7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8470" y="504085"/>
            <a:ext cx="9401810" cy="705495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sz="5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Build </a:t>
            </a:r>
            <a:r>
              <a:rPr lang="en-US" sz="58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en-US" sz="5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RFP</a:t>
            </a: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US" sz="4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Pair down the questions to as few as possible to get to the heart of the information you need</a:t>
            </a:r>
            <a:b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US" sz="444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4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 sure your scoring reflects the areas that are most critical to you</a:t>
            </a: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endParaRPr lang="en-US" sz="444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88645" indent="-519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Ensure that questions are clear and provide enough detail to get concise answer back</a:t>
            </a:r>
          </a:p>
        </p:txBody>
      </p:sp>
    </p:spTree>
    <p:extLst>
      <p:ext uri="{BB962C8B-B14F-4D97-AF65-F5344CB8AC3E}">
        <p14:creationId xmlns:p14="http://schemas.microsoft.com/office/powerpoint/2010/main" val="62849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402485"/>
            <a:ext cx="9401810" cy="60067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0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includes a lot of areas you may not initially think of such as:</a:t>
            </a:r>
          </a:p>
          <a:p>
            <a:pPr marL="0" indent="0">
              <a:buNone/>
              <a:defRPr/>
            </a:pP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Service model you expect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Team configuration and experience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Integration with current suppliers</a:t>
            </a:r>
          </a:p>
          <a:p>
            <a:pPr marL="457200" indent="-457200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Integration with technology</a:t>
            </a:r>
          </a:p>
          <a:p>
            <a:pPr marL="457200" indent="-457200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type of funding you expect</a:t>
            </a:r>
          </a:p>
          <a:p>
            <a:pPr marL="457200" indent="-457200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Technology/Reporting requirements</a:t>
            </a:r>
          </a:p>
          <a:p>
            <a:pPr marL="457200" indent="-457200">
              <a:buFontTx/>
              <a:buChar char="•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Contractual requirements</a:t>
            </a:r>
          </a:p>
          <a:p>
            <a:pPr eaLnBrk="1" hangingPunct="1">
              <a:buFontTx/>
              <a:buChar char="•"/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0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310" y="277548"/>
            <a:ext cx="9737090" cy="748337"/>
          </a:xfrm>
        </p:spPr>
        <p:txBody>
          <a:bodyPr>
            <a:noAutofit/>
          </a:bodyPr>
          <a:lstStyle/>
          <a:p>
            <a:r>
              <a:rPr lang="en-US" altLang="en-US" sz="5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Have Your Facts Ready!</a:t>
            </a:r>
            <a:endParaRPr lang="en-US" altLang="en-US" sz="5400" b="1" dirty="0">
              <a:solidFill>
                <a:schemeClr val="tx2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21310" y="1371600"/>
            <a:ext cx="9401810" cy="62331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Volume information</a:t>
            </a:r>
          </a:p>
          <a:p>
            <a:pPr marL="0" indent="0" eaLnBrk="1" hangingPunct="1">
              <a:buNone/>
              <a:defRPr/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Homeowners</a:t>
            </a:r>
          </a:p>
          <a:p>
            <a:pPr marL="376238" lvl="2" indent="-376238" eaLnBrk="1" hangingPunct="1"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GBO, BVO, Direct Reimbursement, Unsupported</a:t>
            </a: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Renters</a:t>
            </a: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Short-term Assignments</a:t>
            </a: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Lump sums</a:t>
            </a: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Candidate/Intern </a:t>
            </a:r>
          </a:p>
          <a:p>
            <a:pPr marL="376238" lvl="1" indent="-376238" eaLnBrk="1" hangingPunct="1"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# International moves</a:t>
            </a:r>
          </a:p>
          <a:p>
            <a:pPr marL="376238" lvl="2" indent="-376238" eaLnBrk="1" hangingPunct="1"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# of Long-term assignments</a:t>
            </a:r>
          </a:p>
          <a:p>
            <a:pPr marL="376238" lvl="2" indent="-376238" eaLnBrk="1" hangingPunct="1"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# of Short-term assignments</a:t>
            </a:r>
          </a:p>
          <a:p>
            <a:pPr marL="376238" lvl="2" indent="-376238" eaLnBrk="1" hangingPunct="1"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# of Employees currently on-assignment</a:t>
            </a:r>
          </a:p>
          <a:p>
            <a:pPr marL="376238" lvl="2" indent="-376238" eaLnBrk="1" hangingPunct="1"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# of Employees expected to be on-assignment receiving support</a:t>
            </a:r>
          </a:p>
        </p:txBody>
      </p:sp>
    </p:spTree>
    <p:extLst>
      <p:ext uri="{BB962C8B-B14F-4D97-AF65-F5344CB8AC3E}">
        <p14:creationId xmlns:p14="http://schemas.microsoft.com/office/powerpoint/2010/main" val="379923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310" y="92491"/>
            <a:ext cx="9387840" cy="1005840"/>
          </a:xfrm>
        </p:spPr>
        <p:txBody>
          <a:bodyPr>
            <a:normAutofit/>
          </a:bodyPr>
          <a:lstStyle/>
          <a:p>
            <a:r>
              <a:rPr lang="en-US" altLang="en-US" sz="5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Have Your Facts Ready!</a:t>
            </a:r>
            <a:endParaRPr lang="en-US" altLang="en-US" sz="5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21310" y="1689418"/>
            <a:ext cx="9401810" cy="496284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Current average home sale/purchase value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Average duration of assignments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Currently policies or proposed policies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you want to fund your program?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Will billing be centralized? If not how many locations will be billed?</a:t>
            </a:r>
          </a:p>
          <a:p>
            <a:pPr marL="457200" indent="-457200" eaLnBrk="1" hangingPunct="1">
              <a:buFontTx/>
              <a:buChar char="•"/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Any existing contract with suppliers that vendor is required to utilize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191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10DF-D5D1-4697-A917-722CF6BB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Getting an RFP Right Doesn’t Have to be Hard</a:t>
            </a:r>
            <a:endParaRPr lang="en-US" sz="54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E883-FE6A-4D0A-9A71-CF0C8253D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2495762"/>
            <a:ext cx="8675370" cy="4931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5940" b="1" dirty="0">
                <a:solidFill>
                  <a:srgbClr val="92D050"/>
                </a:solidFill>
              </a:rPr>
              <a:t>Do’s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Get various sample RFPs to create YOUR OWN RFP from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Pre-select invitees to limit confusion and overlap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Carefully construct your pricing sheet and questions 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Ensure that your scope is clearly defined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Include your policies with the RFP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Ask very specific questions about your program/your pain points/your scope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3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E4FF-81F0-426B-91FA-87A92E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Getting an RFP Right Doesn’t Have to be Hard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3079-5F15-454B-B28C-E6E8BC108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2069042"/>
            <a:ext cx="8675370" cy="545951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5940" b="1" dirty="0">
                <a:solidFill>
                  <a:srgbClr val="FF0000"/>
                </a:solidFill>
              </a:rPr>
              <a:t>Don’t</a:t>
            </a:r>
          </a:p>
          <a:p>
            <a:pPr>
              <a:buFontTx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Take a generic RFP and just send it out. Cull it down to what you are REALLY interested in. More questions will not necessarily make your decision easier</a:t>
            </a:r>
          </a:p>
          <a:p>
            <a:pPr>
              <a:buFontTx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Don’t ask me to “explain my entire process for “X”” and then only give me 250 words to do it in</a:t>
            </a:r>
          </a:p>
          <a:p>
            <a:pPr>
              <a:buFontTx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Ask the same question six different ways – it confuses us</a:t>
            </a:r>
          </a:p>
          <a:p>
            <a:pPr>
              <a:buFontTx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Use a generic pricing sheet, use one that is tailored to your need</a:t>
            </a:r>
          </a:p>
          <a:p>
            <a:pPr>
              <a:buFontTx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Limit the Q&amp;A period or only have one chance to submit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3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lus Relocati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B7AF"/>
      </a:accent1>
      <a:accent2>
        <a:srgbClr val="C33A32"/>
      </a:accent2>
      <a:accent3>
        <a:srgbClr val="77BC1F"/>
      </a:accent3>
      <a:accent4>
        <a:srgbClr val="E28432"/>
      </a:accent4>
      <a:accent5>
        <a:srgbClr val="264C59"/>
      </a:accent5>
      <a:accent6>
        <a:srgbClr val="BDC8C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55485</TotalTime>
  <Words>386</Words>
  <Application>Microsoft Office PowerPoint</Application>
  <PresentationFormat>Custom</PresentationFormat>
  <Paragraphs>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Roboto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Your Facts Ready!</vt:lpstr>
      <vt:lpstr>Have Your Facts Ready!</vt:lpstr>
      <vt:lpstr>Getting an RFP Right Doesn’t Have to be Hard</vt:lpstr>
      <vt:lpstr>Getting an RFP Right Doesn’t Have to be Hard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Matteson, Mickey</dc:creator>
  <cp:lastModifiedBy>Josh Hyatt</cp:lastModifiedBy>
  <cp:revision>697</cp:revision>
  <dcterms:created xsi:type="dcterms:W3CDTF">2011-12-21T16:55:27Z</dcterms:created>
  <dcterms:modified xsi:type="dcterms:W3CDTF">2018-09-21T17:33:34Z</dcterms:modified>
</cp:coreProperties>
</file>